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ora" charset="1" panose="00000500000000000000"/>
      <p:regular r:id="rId15"/>
    </p:embeddedFont>
    <p:embeddedFont>
      <p:font typeface="Source Sans Pro Bold" charset="1" panose="020B0703030403020204"/>
      <p:regular r:id="rId16"/>
    </p:embeddedFont>
    <p:embeddedFont>
      <p:font typeface="Source Sans Pro" charset="1" panose="020B0503030403020204"/>
      <p:regular r:id="rId17"/>
    </p:embeddedFont>
    <p:embeddedFont>
      <p:font typeface="Lora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5155" y="946249"/>
            <a:ext cx="9335691" cy="1760041"/>
            <a:chOff x="0" y="0"/>
            <a:chExt cx="12447588" cy="2346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447588" cy="23657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Benford’s Law in Crude Oil DataSet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05155" y="3155007"/>
            <a:ext cx="9335691" cy="478780"/>
            <a:chOff x="0" y="0"/>
            <a:chExt cx="12447588" cy="6383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 b="true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COURSE </a:t>
              </a: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: Mathematics for Computer Science – II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05155" y="3970287"/>
            <a:ext cx="9335691" cy="478780"/>
            <a:chOff x="0" y="0"/>
            <a:chExt cx="12447588" cy="6383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 b="true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Instructor </a:t>
              </a: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: Mr. Rishabh Bafna |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905155" y="4785569"/>
            <a:ext cx="9335691" cy="478780"/>
            <a:chOff x="0" y="0"/>
            <a:chExt cx="12447588" cy="6383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 b="true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TEAM NAME</a:t>
              </a: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: ALGOMINDS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905155" y="5600849"/>
            <a:ext cx="9335691" cy="478780"/>
            <a:chOff x="0" y="0"/>
            <a:chExt cx="12447588" cy="6383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b="true" sz="2312" u="sng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TEAM MEMBERS </a:t>
              </a:r>
              <a:r>
                <a:rPr lang="en-US" sz="2312" u="sng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: -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905155" y="6416129"/>
            <a:ext cx="9335691" cy="478780"/>
            <a:chOff x="0" y="0"/>
            <a:chExt cx="12447588" cy="6383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 b="true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Himanshu Mishra</a:t>
              </a: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- </a:t>
              </a:r>
              <a:r>
                <a:rPr lang="en-US" sz="2312" b="true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2024-B-03092006A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905155" y="7231410"/>
            <a:ext cx="9335691" cy="478780"/>
            <a:chOff x="0" y="0"/>
            <a:chExt cx="12447588" cy="63837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 b="true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Harsh Patel</a:t>
              </a: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- </a:t>
              </a:r>
              <a:r>
                <a:rPr lang="en-US" sz="2312" b="true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2024-B-09052008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905155" y="8046690"/>
            <a:ext cx="9335691" cy="478780"/>
            <a:chOff x="0" y="0"/>
            <a:chExt cx="12447588" cy="63837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 b="true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Krish Modi</a:t>
              </a: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- </a:t>
              </a:r>
              <a:r>
                <a:rPr lang="en-US" sz="2312" b="true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2024-B-06062006A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905155" y="8861971"/>
            <a:ext cx="9335691" cy="478780"/>
            <a:chOff x="0" y="0"/>
            <a:chExt cx="12447588" cy="63837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 b="true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Hirdyansh Kumar</a:t>
              </a: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- </a:t>
              </a:r>
              <a:r>
                <a:rPr lang="en-US" sz="2312" b="true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2024-B-24012006A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47155" y="1714203"/>
            <a:ext cx="9335691" cy="1760041"/>
            <a:chOff x="0" y="0"/>
            <a:chExt cx="12447588" cy="23467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447588" cy="23657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Understanding Benford’s Law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7155" y="3922960"/>
            <a:ext cx="4518272" cy="2654052"/>
            <a:chOff x="0" y="0"/>
            <a:chExt cx="6024363" cy="35387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24372" cy="3538728"/>
            </a:xfrm>
            <a:custGeom>
              <a:avLst/>
              <a:gdLst/>
              <a:ahLst/>
              <a:cxnLst/>
              <a:rect r="r" b="b" t="t" l="l"/>
              <a:pathLst>
                <a:path h="3538728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3478911"/>
                  </a:lnTo>
                  <a:cubicBezTo>
                    <a:pt x="6024372" y="3511931"/>
                    <a:pt x="5997575" y="3538728"/>
                    <a:pt x="5964555" y="3538728"/>
                  </a:cubicBezTo>
                  <a:lnTo>
                    <a:pt x="59817" y="3538728"/>
                  </a:lnTo>
                  <a:cubicBezTo>
                    <a:pt x="26797" y="3538728"/>
                    <a:pt x="0" y="3511931"/>
                    <a:pt x="0" y="3478911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46299" y="4222105"/>
            <a:ext cx="3520231" cy="439936"/>
            <a:chOff x="0" y="0"/>
            <a:chExt cx="4693642" cy="5865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What is It?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46299" y="4841527"/>
            <a:ext cx="3919984" cy="1436340"/>
            <a:chOff x="0" y="0"/>
            <a:chExt cx="5226645" cy="19151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226645" cy="1915120"/>
            </a:xfrm>
            <a:custGeom>
              <a:avLst/>
              <a:gdLst/>
              <a:ahLst/>
              <a:cxnLst/>
              <a:rect r="r" b="b" t="t" l="l"/>
              <a:pathLst>
                <a:path h="1915120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5226645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 mathematical law predicting the frequency of leading digits in natural data.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64572" y="3922960"/>
            <a:ext cx="4518272" cy="2654052"/>
            <a:chOff x="0" y="0"/>
            <a:chExt cx="6024363" cy="35387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24372" cy="3538728"/>
            </a:xfrm>
            <a:custGeom>
              <a:avLst/>
              <a:gdLst/>
              <a:ahLst/>
              <a:cxnLst/>
              <a:rect r="r" b="b" t="t" l="l"/>
              <a:pathLst>
                <a:path h="3538728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3478911"/>
                  </a:lnTo>
                  <a:cubicBezTo>
                    <a:pt x="6024372" y="3511931"/>
                    <a:pt x="5997575" y="3538728"/>
                    <a:pt x="5964555" y="3538728"/>
                  </a:cubicBezTo>
                  <a:lnTo>
                    <a:pt x="59817" y="3538728"/>
                  </a:lnTo>
                  <a:cubicBezTo>
                    <a:pt x="26797" y="3538728"/>
                    <a:pt x="0" y="3511931"/>
                    <a:pt x="0" y="3478911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163716" y="4222105"/>
            <a:ext cx="3520231" cy="439936"/>
            <a:chOff x="0" y="0"/>
            <a:chExt cx="4693642" cy="5865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Digit Frequency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163716" y="4841527"/>
            <a:ext cx="3919984" cy="1436340"/>
            <a:chOff x="0" y="0"/>
            <a:chExt cx="5226645" cy="19151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226645" cy="1915120"/>
            </a:xfrm>
            <a:custGeom>
              <a:avLst/>
              <a:gdLst/>
              <a:ahLst/>
              <a:cxnLst/>
              <a:rect r="r" b="b" t="t" l="l"/>
              <a:pathLst>
                <a:path h="1915120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5226645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The digit 1 appears most often, then 2, 3, … down to 9 in decreasing order.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7155" y="6876158"/>
            <a:ext cx="9335691" cy="1696491"/>
            <a:chOff x="0" y="0"/>
            <a:chExt cx="12447588" cy="226198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447524" cy="2261997"/>
            </a:xfrm>
            <a:custGeom>
              <a:avLst/>
              <a:gdLst/>
              <a:ahLst/>
              <a:cxnLst/>
              <a:rect r="r" b="b" t="t" l="l"/>
              <a:pathLst>
                <a:path h="2261997" w="1244752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2387707" y="0"/>
                  </a:lnTo>
                  <a:cubicBezTo>
                    <a:pt x="12420727" y="0"/>
                    <a:pt x="12447524" y="26797"/>
                    <a:pt x="12447524" y="59817"/>
                  </a:cubicBezTo>
                  <a:lnTo>
                    <a:pt x="12447524" y="2202180"/>
                  </a:lnTo>
                  <a:cubicBezTo>
                    <a:pt x="12447524" y="2235200"/>
                    <a:pt x="12420727" y="2261997"/>
                    <a:pt x="12387707" y="2261997"/>
                  </a:cubicBezTo>
                  <a:lnTo>
                    <a:pt x="59817" y="2261997"/>
                  </a:lnTo>
                  <a:cubicBezTo>
                    <a:pt x="26797" y="2261997"/>
                    <a:pt x="0" y="2235200"/>
                    <a:pt x="0" y="2202180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46299" y="7175301"/>
            <a:ext cx="3520231" cy="439936"/>
            <a:chOff x="0" y="0"/>
            <a:chExt cx="4693642" cy="58658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Applications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46299" y="7794724"/>
            <a:ext cx="8737401" cy="478780"/>
            <a:chOff x="0" y="0"/>
            <a:chExt cx="11649868" cy="63837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649868" cy="638373"/>
            </a:xfrm>
            <a:custGeom>
              <a:avLst/>
              <a:gdLst/>
              <a:ahLst/>
              <a:cxnLst/>
              <a:rect r="r" b="b" t="t" l="l"/>
              <a:pathLst>
                <a:path h="638373" w="11649868">
                  <a:moveTo>
                    <a:pt x="0" y="0"/>
                  </a:moveTo>
                  <a:lnTo>
                    <a:pt x="11649868" y="0"/>
                  </a:lnTo>
                  <a:lnTo>
                    <a:pt x="116498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1164986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Used for fraud detection, data validation, and identifying anomalies.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07120" y="791319"/>
            <a:ext cx="8762702" cy="846385"/>
            <a:chOff x="0" y="0"/>
            <a:chExt cx="11683603" cy="11285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83603" cy="1128513"/>
            </a:xfrm>
            <a:custGeom>
              <a:avLst/>
              <a:gdLst/>
              <a:ahLst/>
              <a:cxnLst/>
              <a:rect r="r" b="b" t="t" l="l"/>
              <a:pathLst>
                <a:path h="1128513" w="11683603">
                  <a:moveTo>
                    <a:pt x="0" y="0"/>
                  </a:moveTo>
                  <a:lnTo>
                    <a:pt x="11683603" y="0"/>
                  </a:lnTo>
                  <a:lnTo>
                    <a:pt x="11683603" y="1128513"/>
                  </a:lnTo>
                  <a:lnTo>
                    <a:pt x="0" y="1128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1683603" cy="1157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625"/>
                </a:lnSpc>
              </a:pPr>
              <a:r>
                <a:rPr lang="en-US" sz="5312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Crude Oil Dataset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7120" y="2356991"/>
            <a:ext cx="4062561" cy="507801"/>
            <a:chOff x="0" y="0"/>
            <a:chExt cx="5416748" cy="6770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16748" cy="677068"/>
            </a:xfrm>
            <a:custGeom>
              <a:avLst/>
              <a:gdLst/>
              <a:ahLst/>
              <a:cxnLst/>
              <a:rect r="r" b="b" t="t" l="l"/>
              <a:pathLst>
                <a:path h="677068" w="5416748">
                  <a:moveTo>
                    <a:pt x="0" y="0"/>
                  </a:moveTo>
                  <a:lnTo>
                    <a:pt x="5416748" y="0"/>
                  </a:lnTo>
                  <a:lnTo>
                    <a:pt x="5416748" y="677068"/>
                  </a:lnTo>
                  <a:lnTo>
                    <a:pt x="0" y="677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5416748" cy="6961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87" b="true">
                  <a:solidFill>
                    <a:srgbClr val="F98AC7"/>
                  </a:solidFill>
                  <a:latin typeface="Lora Bold"/>
                  <a:ea typeface="Lora Bold"/>
                  <a:cs typeface="Lora Bold"/>
                  <a:sym typeface="Lora Bold"/>
                </a:rPr>
                <a:t>Dataset Content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7120" y="3152477"/>
            <a:ext cx="7785944" cy="920949"/>
            <a:chOff x="0" y="0"/>
            <a:chExt cx="10381258" cy="12279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81259" cy="1227932"/>
            </a:xfrm>
            <a:custGeom>
              <a:avLst/>
              <a:gdLst/>
              <a:ahLst/>
              <a:cxnLst/>
              <a:rect r="r" b="b" t="t" l="l"/>
              <a:pathLst>
                <a:path h="1227932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1227932"/>
                  </a:lnTo>
                  <a:lnTo>
                    <a:pt x="0" y="1227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381258" cy="13136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Includes crude oil production, export, consumption, and pricing data.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7120" y="4332386"/>
            <a:ext cx="7785944" cy="920949"/>
            <a:chOff x="0" y="0"/>
            <a:chExt cx="10381258" cy="12279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81259" cy="1227932"/>
            </a:xfrm>
            <a:custGeom>
              <a:avLst/>
              <a:gdLst/>
              <a:ahLst/>
              <a:cxnLst/>
              <a:rect r="r" b="b" t="t" l="l"/>
              <a:pathLst>
                <a:path h="1227932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1227932"/>
                  </a:lnTo>
                  <a:lnTo>
                    <a:pt x="0" y="1227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381258" cy="13136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Includes multiple numeric fields with values across various magnitudes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7120" y="5512296"/>
            <a:ext cx="7785944" cy="920949"/>
            <a:chOff x="0" y="0"/>
            <a:chExt cx="10381258" cy="12279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381259" cy="1227932"/>
            </a:xfrm>
            <a:custGeom>
              <a:avLst/>
              <a:gdLst/>
              <a:ahLst/>
              <a:cxnLst/>
              <a:rect r="r" b="b" t="t" l="l"/>
              <a:pathLst>
                <a:path h="1227932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1227932"/>
                  </a:lnTo>
                  <a:lnTo>
                    <a:pt x="0" y="1227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381258" cy="13136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Numeric values range from thousands to billions, ensuring scale diversity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07120" y="6692205"/>
            <a:ext cx="7785944" cy="460474"/>
            <a:chOff x="0" y="0"/>
            <a:chExt cx="10381258" cy="6139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81259" cy="613965"/>
            </a:xfrm>
            <a:custGeom>
              <a:avLst/>
              <a:gdLst/>
              <a:ahLst/>
              <a:cxnLst/>
              <a:rect r="r" b="b" t="t" l="l"/>
              <a:pathLst>
                <a:path h="613965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613965"/>
                  </a:lnTo>
                  <a:lnTo>
                    <a:pt x="0" y="613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0381258" cy="6996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Contains fields like: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07120" y="7253287"/>
            <a:ext cx="7785944" cy="460474"/>
            <a:chOff x="0" y="0"/>
            <a:chExt cx="10381258" cy="6139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81259" cy="613965"/>
            </a:xfrm>
            <a:custGeom>
              <a:avLst/>
              <a:gdLst/>
              <a:ahLst/>
              <a:cxnLst/>
              <a:rect r="r" b="b" t="t" l="l"/>
              <a:pathLst>
                <a:path h="613965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613965"/>
                  </a:lnTo>
                  <a:lnTo>
                    <a:pt x="0" y="613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381258" cy="6996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b="true" sz="2249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Barrels produced (per day/year)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07120" y="7814370"/>
            <a:ext cx="7785944" cy="460474"/>
            <a:chOff x="0" y="0"/>
            <a:chExt cx="10381258" cy="6139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381259" cy="613965"/>
            </a:xfrm>
            <a:custGeom>
              <a:avLst/>
              <a:gdLst/>
              <a:ahLst/>
              <a:cxnLst/>
              <a:rect r="r" b="b" t="t" l="l"/>
              <a:pathLst>
                <a:path h="613965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613965"/>
                  </a:lnTo>
                  <a:lnTo>
                    <a:pt x="0" y="613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0381258" cy="6996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b="true" sz="2249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Pricing per barrel (in USD)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07120" y="8375451"/>
            <a:ext cx="7785944" cy="460474"/>
            <a:chOff x="0" y="0"/>
            <a:chExt cx="10381258" cy="61396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381259" cy="613965"/>
            </a:xfrm>
            <a:custGeom>
              <a:avLst/>
              <a:gdLst/>
              <a:ahLst/>
              <a:cxnLst/>
              <a:rect r="r" b="b" t="t" l="l"/>
              <a:pathLst>
                <a:path h="613965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613965"/>
                  </a:lnTo>
                  <a:lnTo>
                    <a:pt x="0" y="613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0381258" cy="6996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b="true" sz="2249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Volume of reserves (in million barrels)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07120" y="8936534"/>
            <a:ext cx="7785944" cy="460474"/>
            <a:chOff x="0" y="0"/>
            <a:chExt cx="10381258" cy="6139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381259" cy="613965"/>
            </a:xfrm>
            <a:custGeom>
              <a:avLst/>
              <a:gdLst/>
              <a:ahLst/>
              <a:cxnLst/>
              <a:rect r="r" b="b" t="t" l="l"/>
              <a:pathLst>
                <a:path h="613965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613965"/>
                  </a:lnTo>
                  <a:lnTo>
                    <a:pt x="0" y="613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381258" cy="6996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b="true" sz="2249">
                  <a:solidFill>
                    <a:srgbClr val="D6E5E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Import/export volume across trade partners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504461" y="2356991"/>
            <a:ext cx="4062561" cy="507801"/>
            <a:chOff x="0" y="0"/>
            <a:chExt cx="5416748" cy="67706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416748" cy="677068"/>
            </a:xfrm>
            <a:custGeom>
              <a:avLst/>
              <a:gdLst/>
              <a:ahLst/>
              <a:cxnLst/>
              <a:rect r="r" b="b" t="t" l="l"/>
              <a:pathLst>
                <a:path h="677068" w="5416748">
                  <a:moveTo>
                    <a:pt x="0" y="0"/>
                  </a:moveTo>
                  <a:lnTo>
                    <a:pt x="5416748" y="0"/>
                  </a:lnTo>
                  <a:lnTo>
                    <a:pt x="5416748" y="677068"/>
                  </a:lnTo>
                  <a:lnTo>
                    <a:pt x="0" y="677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5416748" cy="6961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37"/>
                </a:lnSpc>
              </a:pPr>
              <a:r>
                <a:rPr lang="en-US" sz="3187" b="true">
                  <a:solidFill>
                    <a:srgbClr val="F98AC7"/>
                  </a:solidFill>
                  <a:latin typeface="Lora Bold"/>
                  <a:ea typeface="Lora Bold"/>
                  <a:cs typeface="Lora Bold"/>
                  <a:sym typeface="Lora Bold"/>
                </a:rPr>
                <a:t>Significance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504461" y="3152477"/>
            <a:ext cx="7785944" cy="920949"/>
            <a:chOff x="0" y="0"/>
            <a:chExt cx="10381258" cy="122793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381259" cy="1227932"/>
            </a:xfrm>
            <a:custGeom>
              <a:avLst/>
              <a:gdLst/>
              <a:ahLst/>
              <a:cxnLst/>
              <a:rect r="r" b="b" t="t" l="l"/>
              <a:pathLst>
                <a:path h="1227932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1227932"/>
                  </a:lnTo>
                  <a:lnTo>
                    <a:pt x="0" y="1227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10381258" cy="13136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Wide numeric range across multiple fields, ideal for Benford’s Law testing.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504461" y="4332386"/>
            <a:ext cx="7785944" cy="920949"/>
            <a:chOff x="0" y="0"/>
            <a:chExt cx="10381258" cy="122793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381259" cy="1227932"/>
            </a:xfrm>
            <a:custGeom>
              <a:avLst/>
              <a:gdLst/>
              <a:ahLst/>
              <a:cxnLst/>
              <a:rect r="r" b="b" t="t" l="l"/>
              <a:pathLst>
                <a:path h="1227932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1227932"/>
                  </a:lnTo>
                  <a:lnTo>
                    <a:pt x="0" y="1227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0381258" cy="13136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Naturally occurring data — not manually manipulated — aligns with real-world numeric patterns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504461" y="5512296"/>
            <a:ext cx="7785944" cy="920949"/>
            <a:chOff x="0" y="0"/>
            <a:chExt cx="10381258" cy="122793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381259" cy="1227932"/>
            </a:xfrm>
            <a:custGeom>
              <a:avLst/>
              <a:gdLst/>
              <a:ahLst/>
              <a:cxnLst/>
              <a:rect r="r" b="b" t="t" l="l"/>
              <a:pathLst>
                <a:path h="1227932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1227932"/>
                  </a:lnTo>
                  <a:lnTo>
                    <a:pt x="0" y="1227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85725"/>
              <a:ext cx="10381258" cy="13136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Enables testing of first-digit frequency distribution across diverse quantities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504461" y="6692205"/>
            <a:ext cx="7785944" cy="920949"/>
            <a:chOff x="0" y="0"/>
            <a:chExt cx="10381258" cy="122793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381259" cy="1227932"/>
            </a:xfrm>
            <a:custGeom>
              <a:avLst/>
              <a:gdLst/>
              <a:ahLst/>
              <a:cxnLst/>
              <a:rect r="r" b="b" t="t" l="l"/>
              <a:pathLst>
                <a:path h="1227932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1227932"/>
                  </a:lnTo>
                  <a:lnTo>
                    <a:pt x="0" y="1227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85725"/>
              <a:ext cx="10381258" cy="13136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Relevance to economics and global energy trends gives the project both mathematical and real-world significance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504461" y="7872115"/>
            <a:ext cx="7785944" cy="920949"/>
            <a:chOff x="0" y="0"/>
            <a:chExt cx="10381258" cy="122793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381259" cy="1227932"/>
            </a:xfrm>
            <a:custGeom>
              <a:avLst/>
              <a:gdLst/>
              <a:ahLst/>
              <a:cxnLst/>
              <a:rect r="r" b="b" t="t" l="l"/>
              <a:pathLst>
                <a:path h="1227932" w="10381259">
                  <a:moveTo>
                    <a:pt x="0" y="0"/>
                  </a:moveTo>
                  <a:lnTo>
                    <a:pt x="10381259" y="0"/>
                  </a:lnTo>
                  <a:lnTo>
                    <a:pt x="10381259" y="1227932"/>
                  </a:lnTo>
                  <a:lnTo>
                    <a:pt x="0" y="1227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10381258" cy="13136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Can reveal anomalies, inconsistencies, or errors in economic reporting through deviation from expected distribution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298"/>
          </a:xfrm>
          <a:custGeom>
            <a:avLst/>
            <a:gdLst/>
            <a:ahLst/>
            <a:cxnLst/>
            <a:rect r="r" b="b" t="t" l="l"/>
            <a:pathLst>
              <a:path h="10287298" w="6858000">
                <a:moveTo>
                  <a:pt x="0" y="0"/>
                </a:moveTo>
                <a:lnTo>
                  <a:pt x="6858000" y="0"/>
                </a:lnTo>
                <a:lnTo>
                  <a:pt x="6858000" y="10287298"/>
                </a:lnTo>
                <a:lnTo>
                  <a:pt x="0" y="10287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" t="0" r="-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80597" y="803522"/>
            <a:ext cx="7437835" cy="859185"/>
            <a:chOff x="0" y="0"/>
            <a:chExt cx="9917113" cy="11455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17113" cy="1145580"/>
            </a:xfrm>
            <a:custGeom>
              <a:avLst/>
              <a:gdLst/>
              <a:ahLst/>
              <a:cxnLst/>
              <a:rect r="r" b="b" t="t" l="l"/>
              <a:pathLst>
                <a:path h="1145580" w="9917113">
                  <a:moveTo>
                    <a:pt x="0" y="0"/>
                  </a:moveTo>
                  <a:lnTo>
                    <a:pt x="9917113" y="0"/>
                  </a:lnTo>
                  <a:lnTo>
                    <a:pt x="9917113" y="1145580"/>
                  </a:lnTo>
                  <a:lnTo>
                    <a:pt x="0" y="11455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917113" cy="11741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Methodology Overview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80597" y="2100857"/>
            <a:ext cx="1460898" cy="1753046"/>
          </a:xfrm>
          <a:custGeom>
            <a:avLst/>
            <a:gdLst/>
            <a:ahLst/>
            <a:cxnLst/>
            <a:rect r="r" b="b" t="t" l="l"/>
            <a:pathLst>
              <a:path h="1753046" w="1460898">
                <a:moveTo>
                  <a:pt x="0" y="0"/>
                </a:moveTo>
                <a:lnTo>
                  <a:pt x="1460898" y="0"/>
                </a:lnTo>
                <a:lnTo>
                  <a:pt x="1460898" y="1753047"/>
                </a:lnTo>
                <a:lnTo>
                  <a:pt x="0" y="1753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9" r="0" b="-109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779645" y="2393008"/>
            <a:ext cx="3437484" cy="429666"/>
            <a:chOff x="0" y="0"/>
            <a:chExt cx="4583312" cy="5728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83312" cy="572888"/>
            </a:xfrm>
            <a:custGeom>
              <a:avLst/>
              <a:gdLst/>
              <a:ahLst/>
              <a:cxnLst/>
              <a:rect r="r" b="b" t="t" l="l"/>
              <a:pathLst>
                <a:path h="572888" w="4583312">
                  <a:moveTo>
                    <a:pt x="0" y="0"/>
                  </a:moveTo>
                  <a:lnTo>
                    <a:pt x="4583312" y="0"/>
                  </a:lnTo>
                  <a:lnTo>
                    <a:pt x="4583312" y="572888"/>
                  </a:lnTo>
                  <a:lnTo>
                    <a:pt x="0" y="572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4583312" cy="5824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Digit Extraction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9645" y="2997845"/>
            <a:ext cx="7485757" cy="467320"/>
            <a:chOff x="0" y="0"/>
            <a:chExt cx="9981010" cy="6230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81010" cy="623093"/>
            </a:xfrm>
            <a:custGeom>
              <a:avLst/>
              <a:gdLst/>
              <a:ahLst/>
              <a:cxnLst/>
              <a:rect r="r" b="b" t="t" l="l"/>
              <a:pathLst>
                <a:path h="623093" w="9981010">
                  <a:moveTo>
                    <a:pt x="0" y="0"/>
                  </a:moveTo>
                  <a:lnTo>
                    <a:pt x="9981010" y="0"/>
                  </a:lnTo>
                  <a:lnTo>
                    <a:pt x="9981010" y="623093"/>
                  </a:lnTo>
                  <a:lnTo>
                    <a:pt x="0" y="623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9981010" cy="7088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Collected first significant digits from all numeric fields.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880597" y="3853904"/>
            <a:ext cx="1460898" cy="1753046"/>
          </a:xfrm>
          <a:custGeom>
            <a:avLst/>
            <a:gdLst/>
            <a:ahLst/>
            <a:cxnLst/>
            <a:rect r="r" b="b" t="t" l="l"/>
            <a:pathLst>
              <a:path h="1753046" w="1460898">
                <a:moveTo>
                  <a:pt x="0" y="0"/>
                </a:moveTo>
                <a:lnTo>
                  <a:pt x="1460898" y="0"/>
                </a:lnTo>
                <a:lnTo>
                  <a:pt x="1460898" y="1753046"/>
                </a:lnTo>
                <a:lnTo>
                  <a:pt x="0" y="175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9" r="0" b="-109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779645" y="4146054"/>
            <a:ext cx="3437484" cy="429666"/>
            <a:chOff x="0" y="0"/>
            <a:chExt cx="4583312" cy="5728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83312" cy="572888"/>
            </a:xfrm>
            <a:custGeom>
              <a:avLst/>
              <a:gdLst/>
              <a:ahLst/>
              <a:cxnLst/>
              <a:rect r="r" b="b" t="t" l="l"/>
              <a:pathLst>
                <a:path h="572888" w="4583312">
                  <a:moveTo>
                    <a:pt x="0" y="0"/>
                  </a:moveTo>
                  <a:lnTo>
                    <a:pt x="4583312" y="0"/>
                  </a:lnTo>
                  <a:lnTo>
                    <a:pt x="4583312" y="572888"/>
                  </a:lnTo>
                  <a:lnTo>
                    <a:pt x="0" y="572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4583312" cy="5824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Frequency Counting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79645" y="4750891"/>
            <a:ext cx="7485757" cy="467320"/>
            <a:chOff x="0" y="0"/>
            <a:chExt cx="9981010" cy="62309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981010" cy="623093"/>
            </a:xfrm>
            <a:custGeom>
              <a:avLst/>
              <a:gdLst/>
              <a:ahLst/>
              <a:cxnLst/>
              <a:rect r="r" b="b" t="t" l="l"/>
              <a:pathLst>
                <a:path h="623093" w="9981010">
                  <a:moveTo>
                    <a:pt x="0" y="0"/>
                  </a:moveTo>
                  <a:lnTo>
                    <a:pt x="9981010" y="0"/>
                  </a:lnTo>
                  <a:lnTo>
                    <a:pt x="9981010" y="623093"/>
                  </a:lnTo>
                  <a:lnTo>
                    <a:pt x="0" y="623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9981010" cy="7088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Calculated occurrence of digits 1 through 9.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880597" y="5606951"/>
            <a:ext cx="1460898" cy="2123778"/>
          </a:xfrm>
          <a:custGeom>
            <a:avLst/>
            <a:gdLst/>
            <a:ahLst/>
            <a:cxnLst/>
            <a:rect r="r" b="b" t="t" l="l"/>
            <a:pathLst>
              <a:path h="2123778" w="1460898">
                <a:moveTo>
                  <a:pt x="0" y="0"/>
                </a:moveTo>
                <a:lnTo>
                  <a:pt x="1460898" y="0"/>
                </a:lnTo>
                <a:lnTo>
                  <a:pt x="1460898" y="2123778"/>
                </a:lnTo>
                <a:lnTo>
                  <a:pt x="0" y="2123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9" r="0" b="-129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779645" y="5899100"/>
            <a:ext cx="3437484" cy="429666"/>
            <a:chOff x="0" y="0"/>
            <a:chExt cx="4583312" cy="5728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583312" cy="572888"/>
            </a:xfrm>
            <a:custGeom>
              <a:avLst/>
              <a:gdLst/>
              <a:ahLst/>
              <a:cxnLst/>
              <a:rect r="r" b="b" t="t" l="l"/>
              <a:pathLst>
                <a:path h="572888" w="4583312">
                  <a:moveTo>
                    <a:pt x="0" y="0"/>
                  </a:moveTo>
                  <a:lnTo>
                    <a:pt x="4583312" y="0"/>
                  </a:lnTo>
                  <a:lnTo>
                    <a:pt x="4583312" y="572888"/>
                  </a:lnTo>
                  <a:lnTo>
                    <a:pt x="0" y="572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4583312" cy="5824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Comparison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779645" y="6503937"/>
            <a:ext cx="7485757" cy="934641"/>
            <a:chOff x="0" y="0"/>
            <a:chExt cx="9981010" cy="12461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981010" cy="1246188"/>
            </a:xfrm>
            <a:custGeom>
              <a:avLst/>
              <a:gdLst/>
              <a:ahLst/>
              <a:cxnLst/>
              <a:rect r="r" b="b" t="t" l="l"/>
              <a:pathLst>
                <a:path h="1246188" w="9981010">
                  <a:moveTo>
                    <a:pt x="0" y="0"/>
                  </a:moveTo>
                  <a:lnTo>
                    <a:pt x="9981010" y="0"/>
                  </a:lnTo>
                  <a:lnTo>
                    <a:pt x="9981010" y="1246188"/>
                  </a:lnTo>
                  <a:lnTo>
                    <a:pt x="0" y="1246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9981010" cy="1331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Compared observed data distribution to expected Benford distribution.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880597" y="7730729"/>
            <a:ext cx="1460898" cy="1753046"/>
          </a:xfrm>
          <a:custGeom>
            <a:avLst/>
            <a:gdLst/>
            <a:ahLst/>
            <a:cxnLst/>
            <a:rect r="r" b="b" t="t" l="l"/>
            <a:pathLst>
              <a:path h="1753046" w="1460898">
                <a:moveTo>
                  <a:pt x="0" y="0"/>
                </a:moveTo>
                <a:lnTo>
                  <a:pt x="1460898" y="0"/>
                </a:lnTo>
                <a:lnTo>
                  <a:pt x="1460898" y="1753046"/>
                </a:lnTo>
                <a:lnTo>
                  <a:pt x="0" y="1753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9" r="0" b="-109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779645" y="8022877"/>
            <a:ext cx="3437484" cy="429666"/>
            <a:chOff x="0" y="0"/>
            <a:chExt cx="4583312" cy="5728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583312" cy="572888"/>
            </a:xfrm>
            <a:custGeom>
              <a:avLst/>
              <a:gdLst/>
              <a:ahLst/>
              <a:cxnLst/>
              <a:rect r="r" b="b" t="t" l="l"/>
              <a:pathLst>
                <a:path h="572888" w="4583312">
                  <a:moveTo>
                    <a:pt x="0" y="0"/>
                  </a:moveTo>
                  <a:lnTo>
                    <a:pt x="4583312" y="0"/>
                  </a:lnTo>
                  <a:lnTo>
                    <a:pt x="4583312" y="572888"/>
                  </a:lnTo>
                  <a:lnTo>
                    <a:pt x="0" y="572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4583312" cy="5824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Visualization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779645" y="8627715"/>
            <a:ext cx="7485757" cy="467320"/>
            <a:chOff x="0" y="0"/>
            <a:chExt cx="9981010" cy="62309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981010" cy="623093"/>
            </a:xfrm>
            <a:custGeom>
              <a:avLst/>
              <a:gdLst/>
              <a:ahLst/>
              <a:cxnLst/>
              <a:rect r="r" b="b" t="t" l="l"/>
              <a:pathLst>
                <a:path h="623093" w="9981010">
                  <a:moveTo>
                    <a:pt x="0" y="0"/>
                  </a:moveTo>
                  <a:lnTo>
                    <a:pt x="9981010" y="0"/>
                  </a:lnTo>
                  <a:lnTo>
                    <a:pt x="9981010" y="623093"/>
                  </a:lnTo>
                  <a:lnTo>
                    <a:pt x="0" y="623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9981010" cy="7088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4"/>
                </a:lnSpc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Created visual aids for clear interpretation of results.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2378125"/>
          </a:xfrm>
          <a:custGeom>
            <a:avLst/>
            <a:gdLst/>
            <a:ahLst/>
            <a:cxnLst/>
            <a:rect r="r" b="b" t="t" l="l"/>
            <a:pathLst>
              <a:path h="2378125" w="18288000">
                <a:moveTo>
                  <a:pt x="0" y="0"/>
                </a:moveTo>
                <a:lnTo>
                  <a:pt x="18288000" y="0"/>
                </a:lnTo>
                <a:lnTo>
                  <a:pt x="18288000" y="2378125"/>
                </a:lnTo>
                <a:lnTo>
                  <a:pt x="0" y="2378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" r="0" b="-6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65857" y="2901255"/>
            <a:ext cx="8386316" cy="559594"/>
            <a:chOff x="0" y="0"/>
            <a:chExt cx="11181755" cy="7461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81755" cy="746125"/>
            </a:xfrm>
            <a:custGeom>
              <a:avLst/>
              <a:gdLst/>
              <a:ahLst/>
              <a:cxnLst/>
              <a:rect r="r" b="b" t="t" l="l"/>
              <a:pathLst>
                <a:path h="746125" w="11181755">
                  <a:moveTo>
                    <a:pt x="0" y="0"/>
                  </a:moveTo>
                  <a:lnTo>
                    <a:pt x="11181755" y="0"/>
                  </a:lnTo>
                  <a:lnTo>
                    <a:pt x="11181755" y="746125"/>
                  </a:lnTo>
                  <a:lnTo>
                    <a:pt x="0" y="746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1181755" cy="755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75"/>
                </a:lnSpc>
              </a:pPr>
              <a:r>
                <a:rPr lang="en-US" sz="3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Observed vs Expected Digit Frequencies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1095" y="3741390"/>
            <a:ext cx="16965811" cy="5544145"/>
            <a:chOff x="0" y="0"/>
            <a:chExt cx="22621082" cy="73921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621112" cy="7392162"/>
            </a:xfrm>
            <a:custGeom>
              <a:avLst/>
              <a:gdLst/>
              <a:ahLst/>
              <a:cxnLst/>
              <a:rect r="r" b="b" t="t" l="l"/>
              <a:pathLst>
                <a:path h="7392162" w="22621112">
                  <a:moveTo>
                    <a:pt x="0" y="44450"/>
                  </a:moveTo>
                  <a:cubicBezTo>
                    <a:pt x="0" y="19939"/>
                    <a:pt x="19939" y="0"/>
                    <a:pt x="44450" y="0"/>
                  </a:cubicBezTo>
                  <a:lnTo>
                    <a:pt x="22576662" y="0"/>
                  </a:lnTo>
                  <a:lnTo>
                    <a:pt x="22576662" y="6350"/>
                  </a:lnTo>
                  <a:lnTo>
                    <a:pt x="22576662" y="0"/>
                  </a:lnTo>
                  <a:cubicBezTo>
                    <a:pt x="22601174" y="0"/>
                    <a:pt x="22621112" y="19939"/>
                    <a:pt x="22621112" y="44450"/>
                  </a:cubicBezTo>
                  <a:lnTo>
                    <a:pt x="22614762" y="44450"/>
                  </a:lnTo>
                  <a:lnTo>
                    <a:pt x="22621112" y="44450"/>
                  </a:lnTo>
                  <a:lnTo>
                    <a:pt x="22621112" y="7347712"/>
                  </a:lnTo>
                  <a:lnTo>
                    <a:pt x="22614762" y="7347712"/>
                  </a:lnTo>
                  <a:lnTo>
                    <a:pt x="22621112" y="7347712"/>
                  </a:lnTo>
                  <a:cubicBezTo>
                    <a:pt x="22621112" y="7372223"/>
                    <a:pt x="22601174" y="7392162"/>
                    <a:pt x="22576662" y="7392162"/>
                  </a:cubicBezTo>
                  <a:lnTo>
                    <a:pt x="22576662" y="7385812"/>
                  </a:lnTo>
                  <a:lnTo>
                    <a:pt x="22576662" y="7392162"/>
                  </a:lnTo>
                  <a:lnTo>
                    <a:pt x="44450" y="7392162"/>
                  </a:lnTo>
                  <a:lnTo>
                    <a:pt x="44450" y="7385812"/>
                  </a:lnTo>
                  <a:lnTo>
                    <a:pt x="44450" y="7392162"/>
                  </a:lnTo>
                  <a:cubicBezTo>
                    <a:pt x="19939" y="7392162"/>
                    <a:pt x="0" y="7372223"/>
                    <a:pt x="0" y="7347712"/>
                  </a:cubicBezTo>
                  <a:lnTo>
                    <a:pt x="0" y="44450"/>
                  </a:lnTo>
                  <a:lnTo>
                    <a:pt x="6350" y="44450"/>
                  </a:lnTo>
                  <a:lnTo>
                    <a:pt x="0" y="44450"/>
                  </a:lnTo>
                  <a:moveTo>
                    <a:pt x="12700" y="44450"/>
                  </a:moveTo>
                  <a:lnTo>
                    <a:pt x="12700" y="7347712"/>
                  </a:lnTo>
                  <a:lnTo>
                    <a:pt x="6350" y="7347712"/>
                  </a:lnTo>
                  <a:lnTo>
                    <a:pt x="12700" y="7347712"/>
                  </a:lnTo>
                  <a:cubicBezTo>
                    <a:pt x="12700" y="7365238"/>
                    <a:pt x="26924" y="7379462"/>
                    <a:pt x="44450" y="7379462"/>
                  </a:cubicBezTo>
                  <a:lnTo>
                    <a:pt x="22576662" y="7379462"/>
                  </a:lnTo>
                  <a:cubicBezTo>
                    <a:pt x="22594188" y="7379462"/>
                    <a:pt x="22608412" y="7365238"/>
                    <a:pt x="22608412" y="7347712"/>
                  </a:cubicBezTo>
                  <a:lnTo>
                    <a:pt x="22608412" y="44450"/>
                  </a:lnTo>
                  <a:cubicBezTo>
                    <a:pt x="22608412" y="26924"/>
                    <a:pt x="22594188" y="12700"/>
                    <a:pt x="22576662" y="12700"/>
                  </a:cubicBezTo>
                  <a:lnTo>
                    <a:pt x="44450" y="12700"/>
                  </a:lnTo>
                  <a:lnTo>
                    <a:pt x="44450" y="6350"/>
                  </a:lnTo>
                  <a:lnTo>
                    <a:pt x="44450" y="12700"/>
                  </a:lnTo>
                  <a:cubicBezTo>
                    <a:pt x="26924" y="12700"/>
                    <a:pt x="12700" y="26924"/>
                    <a:pt x="12700" y="44450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75382" y="3755677"/>
            <a:ext cx="16937236" cy="551557"/>
            <a:chOff x="0" y="0"/>
            <a:chExt cx="22582982" cy="7354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583012" cy="735457"/>
            </a:xfrm>
            <a:custGeom>
              <a:avLst/>
              <a:gdLst/>
              <a:ahLst/>
              <a:cxnLst/>
              <a:rect r="r" b="b" t="t" l="l"/>
              <a:pathLst>
                <a:path h="735457" w="22583012">
                  <a:moveTo>
                    <a:pt x="0" y="0"/>
                  </a:moveTo>
                  <a:lnTo>
                    <a:pt x="22583012" y="0"/>
                  </a:lnTo>
                  <a:lnTo>
                    <a:pt x="22583012" y="735457"/>
                  </a:lnTo>
                  <a:lnTo>
                    <a:pt x="0" y="73545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65734" y="3879354"/>
            <a:ext cx="5265092" cy="304205"/>
            <a:chOff x="0" y="0"/>
            <a:chExt cx="7020123" cy="4056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20123" cy="405607"/>
            </a:xfrm>
            <a:custGeom>
              <a:avLst/>
              <a:gdLst/>
              <a:ahLst/>
              <a:cxnLst/>
              <a:rect r="r" b="b" t="t" l="l"/>
              <a:pathLst>
                <a:path h="405607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020123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Digit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20755" y="3879354"/>
            <a:ext cx="5253484" cy="304205"/>
            <a:chOff x="0" y="0"/>
            <a:chExt cx="7004645" cy="4056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04645" cy="405607"/>
            </a:xfrm>
            <a:custGeom>
              <a:avLst/>
              <a:gdLst/>
              <a:ahLst/>
              <a:cxnLst/>
              <a:rect r="r" b="b" t="t" l="l"/>
              <a:pathLst>
                <a:path h="405607" w="7004645">
                  <a:moveTo>
                    <a:pt x="0" y="0"/>
                  </a:moveTo>
                  <a:lnTo>
                    <a:pt x="7004645" y="0"/>
                  </a:lnTo>
                  <a:lnTo>
                    <a:pt x="700464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700464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Expected (%)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64169" y="3879354"/>
            <a:ext cx="5258246" cy="304205"/>
            <a:chOff x="0" y="0"/>
            <a:chExt cx="7010995" cy="40560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10995" cy="405607"/>
            </a:xfrm>
            <a:custGeom>
              <a:avLst/>
              <a:gdLst/>
              <a:ahLst/>
              <a:cxnLst/>
              <a:rect r="r" b="b" t="t" l="l"/>
              <a:pathLst>
                <a:path h="405607" w="7010995">
                  <a:moveTo>
                    <a:pt x="0" y="0"/>
                  </a:moveTo>
                  <a:lnTo>
                    <a:pt x="7010995" y="0"/>
                  </a:lnTo>
                  <a:lnTo>
                    <a:pt x="701099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701099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Observed (%)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75382" y="4307235"/>
            <a:ext cx="16937236" cy="551557"/>
            <a:chOff x="0" y="0"/>
            <a:chExt cx="22582982" cy="7354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583012" cy="735457"/>
            </a:xfrm>
            <a:custGeom>
              <a:avLst/>
              <a:gdLst/>
              <a:ahLst/>
              <a:cxnLst/>
              <a:rect r="r" b="b" t="t" l="l"/>
              <a:pathLst>
                <a:path h="735457" w="22583012">
                  <a:moveTo>
                    <a:pt x="0" y="0"/>
                  </a:moveTo>
                  <a:lnTo>
                    <a:pt x="22583012" y="0"/>
                  </a:lnTo>
                  <a:lnTo>
                    <a:pt x="22583012" y="735457"/>
                  </a:lnTo>
                  <a:lnTo>
                    <a:pt x="0" y="735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65734" y="4430911"/>
            <a:ext cx="5265092" cy="304205"/>
            <a:chOff x="0" y="0"/>
            <a:chExt cx="7020123" cy="40560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20123" cy="405607"/>
            </a:xfrm>
            <a:custGeom>
              <a:avLst/>
              <a:gdLst/>
              <a:ahLst/>
              <a:cxnLst/>
              <a:rect r="r" b="b" t="t" l="l"/>
              <a:pathLst>
                <a:path h="405607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7020123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520755" y="4430911"/>
            <a:ext cx="5253484" cy="304205"/>
            <a:chOff x="0" y="0"/>
            <a:chExt cx="7004645" cy="40560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004645" cy="405607"/>
            </a:xfrm>
            <a:custGeom>
              <a:avLst/>
              <a:gdLst/>
              <a:ahLst/>
              <a:cxnLst/>
              <a:rect r="r" b="b" t="t" l="l"/>
              <a:pathLst>
                <a:path h="405607" w="7004645">
                  <a:moveTo>
                    <a:pt x="0" y="0"/>
                  </a:moveTo>
                  <a:lnTo>
                    <a:pt x="7004645" y="0"/>
                  </a:lnTo>
                  <a:lnTo>
                    <a:pt x="700464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700464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30.1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164169" y="4430911"/>
            <a:ext cx="5258246" cy="304205"/>
            <a:chOff x="0" y="0"/>
            <a:chExt cx="7010995" cy="40560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010995" cy="405607"/>
            </a:xfrm>
            <a:custGeom>
              <a:avLst/>
              <a:gdLst/>
              <a:ahLst/>
              <a:cxnLst/>
              <a:rect r="r" b="b" t="t" l="l"/>
              <a:pathLst>
                <a:path h="405607" w="7010995">
                  <a:moveTo>
                    <a:pt x="0" y="0"/>
                  </a:moveTo>
                  <a:lnTo>
                    <a:pt x="7010995" y="0"/>
                  </a:lnTo>
                  <a:lnTo>
                    <a:pt x="701099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701099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29.8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75382" y="4858791"/>
            <a:ext cx="16937236" cy="551558"/>
            <a:chOff x="0" y="0"/>
            <a:chExt cx="22582982" cy="73541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583012" cy="735457"/>
            </a:xfrm>
            <a:custGeom>
              <a:avLst/>
              <a:gdLst/>
              <a:ahLst/>
              <a:cxnLst/>
              <a:rect r="r" b="b" t="t" l="l"/>
              <a:pathLst>
                <a:path h="735457" w="22583012">
                  <a:moveTo>
                    <a:pt x="0" y="0"/>
                  </a:moveTo>
                  <a:lnTo>
                    <a:pt x="22583012" y="0"/>
                  </a:lnTo>
                  <a:lnTo>
                    <a:pt x="22583012" y="735457"/>
                  </a:lnTo>
                  <a:lnTo>
                    <a:pt x="0" y="73545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65734" y="4982468"/>
            <a:ext cx="5265092" cy="304205"/>
            <a:chOff x="0" y="0"/>
            <a:chExt cx="7020123" cy="40560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020123" cy="405607"/>
            </a:xfrm>
            <a:custGeom>
              <a:avLst/>
              <a:gdLst/>
              <a:ahLst/>
              <a:cxnLst/>
              <a:rect r="r" b="b" t="t" l="l"/>
              <a:pathLst>
                <a:path h="405607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7020123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520755" y="4982468"/>
            <a:ext cx="5253484" cy="304205"/>
            <a:chOff x="0" y="0"/>
            <a:chExt cx="7004645" cy="40560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004645" cy="405607"/>
            </a:xfrm>
            <a:custGeom>
              <a:avLst/>
              <a:gdLst/>
              <a:ahLst/>
              <a:cxnLst/>
              <a:rect r="r" b="b" t="t" l="l"/>
              <a:pathLst>
                <a:path h="405607" w="7004645">
                  <a:moveTo>
                    <a:pt x="0" y="0"/>
                  </a:moveTo>
                  <a:lnTo>
                    <a:pt x="7004645" y="0"/>
                  </a:lnTo>
                  <a:lnTo>
                    <a:pt x="700464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700464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17.6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164169" y="4982468"/>
            <a:ext cx="5258246" cy="304205"/>
            <a:chOff x="0" y="0"/>
            <a:chExt cx="7010995" cy="40560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010995" cy="405607"/>
            </a:xfrm>
            <a:custGeom>
              <a:avLst/>
              <a:gdLst/>
              <a:ahLst/>
              <a:cxnLst/>
              <a:rect r="r" b="b" t="t" l="l"/>
              <a:pathLst>
                <a:path h="405607" w="7010995">
                  <a:moveTo>
                    <a:pt x="0" y="0"/>
                  </a:moveTo>
                  <a:lnTo>
                    <a:pt x="7010995" y="0"/>
                  </a:lnTo>
                  <a:lnTo>
                    <a:pt x="701099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701099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17.4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75382" y="5410349"/>
            <a:ext cx="16937236" cy="551558"/>
            <a:chOff x="0" y="0"/>
            <a:chExt cx="22582982" cy="73541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2583012" cy="735457"/>
            </a:xfrm>
            <a:custGeom>
              <a:avLst/>
              <a:gdLst/>
              <a:ahLst/>
              <a:cxnLst/>
              <a:rect r="r" b="b" t="t" l="l"/>
              <a:pathLst>
                <a:path h="735457" w="22583012">
                  <a:moveTo>
                    <a:pt x="0" y="0"/>
                  </a:moveTo>
                  <a:lnTo>
                    <a:pt x="22583012" y="0"/>
                  </a:lnTo>
                  <a:lnTo>
                    <a:pt x="22583012" y="735457"/>
                  </a:lnTo>
                  <a:lnTo>
                    <a:pt x="0" y="735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865734" y="5534025"/>
            <a:ext cx="5265092" cy="304205"/>
            <a:chOff x="0" y="0"/>
            <a:chExt cx="7020123" cy="40560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020123" cy="405607"/>
            </a:xfrm>
            <a:custGeom>
              <a:avLst/>
              <a:gdLst/>
              <a:ahLst/>
              <a:cxnLst/>
              <a:rect r="r" b="b" t="t" l="l"/>
              <a:pathLst>
                <a:path h="405607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7020123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520755" y="5534025"/>
            <a:ext cx="5253484" cy="304205"/>
            <a:chOff x="0" y="0"/>
            <a:chExt cx="7004645" cy="40560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004645" cy="405607"/>
            </a:xfrm>
            <a:custGeom>
              <a:avLst/>
              <a:gdLst/>
              <a:ahLst/>
              <a:cxnLst/>
              <a:rect r="r" b="b" t="t" l="l"/>
              <a:pathLst>
                <a:path h="405607" w="7004645">
                  <a:moveTo>
                    <a:pt x="0" y="0"/>
                  </a:moveTo>
                  <a:lnTo>
                    <a:pt x="7004645" y="0"/>
                  </a:lnTo>
                  <a:lnTo>
                    <a:pt x="700464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700464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12.5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164169" y="5534025"/>
            <a:ext cx="5258246" cy="304205"/>
            <a:chOff x="0" y="0"/>
            <a:chExt cx="7010995" cy="40560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010995" cy="405607"/>
            </a:xfrm>
            <a:custGeom>
              <a:avLst/>
              <a:gdLst/>
              <a:ahLst/>
              <a:cxnLst/>
              <a:rect r="r" b="b" t="t" l="l"/>
              <a:pathLst>
                <a:path h="405607" w="7010995">
                  <a:moveTo>
                    <a:pt x="0" y="0"/>
                  </a:moveTo>
                  <a:lnTo>
                    <a:pt x="7010995" y="0"/>
                  </a:lnTo>
                  <a:lnTo>
                    <a:pt x="701099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57150"/>
              <a:ext cx="701099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12.3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675382" y="5961906"/>
            <a:ext cx="16937236" cy="551558"/>
            <a:chOff x="0" y="0"/>
            <a:chExt cx="22582982" cy="73541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2583012" cy="735457"/>
            </a:xfrm>
            <a:custGeom>
              <a:avLst/>
              <a:gdLst/>
              <a:ahLst/>
              <a:cxnLst/>
              <a:rect r="r" b="b" t="t" l="l"/>
              <a:pathLst>
                <a:path h="735457" w="22583012">
                  <a:moveTo>
                    <a:pt x="0" y="0"/>
                  </a:moveTo>
                  <a:lnTo>
                    <a:pt x="22583012" y="0"/>
                  </a:lnTo>
                  <a:lnTo>
                    <a:pt x="22583012" y="735457"/>
                  </a:lnTo>
                  <a:lnTo>
                    <a:pt x="0" y="73545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865734" y="6085582"/>
            <a:ext cx="5265092" cy="304205"/>
            <a:chOff x="0" y="0"/>
            <a:chExt cx="7020123" cy="40560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020123" cy="405607"/>
            </a:xfrm>
            <a:custGeom>
              <a:avLst/>
              <a:gdLst/>
              <a:ahLst/>
              <a:cxnLst/>
              <a:rect r="r" b="b" t="t" l="l"/>
              <a:pathLst>
                <a:path h="405607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57150"/>
              <a:ext cx="7020123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6520755" y="6085582"/>
            <a:ext cx="5253484" cy="304205"/>
            <a:chOff x="0" y="0"/>
            <a:chExt cx="7004645" cy="40560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7004645" cy="405607"/>
            </a:xfrm>
            <a:custGeom>
              <a:avLst/>
              <a:gdLst/>
              <a:ahLst/>
              <a:cxnLst/>
              <a:rect r="r" b="b" t="t" l="l"/>
              <a:pathLst>
                <a:path h="405607" w="7004645">
                  <a:moveTo>
                    <a:pt x="0" y="0"/>
                  </a:moveTo>
                  <a:lnTo>
                    <a:pt x="7004645" y="0"/>
                  </a:lnTo>
                  <a:lnTo>
                    <a:pt x="700464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57150"/>
              <a:ext cx="700464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9.7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2164169" y="6085582"/>
            <a:ext cx="5258246" cy="304205"/>
            <a:chOff x="0" y="0"/>
            <a:chExt cx="7010995" cy="40560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7010995" cy="405607"/>
            </a:xfrm>
            <a:custGeom>
              <a:avLst/>
              <a:gdLst/>
              <a:ahLst/>
              <a:cxnLst/>
              <a:rect r="r" b="b" t="t" l="l"/>
              <a:pathLst>
                <a:path h="405607" w="7010995">
                  <a:moveTo>
                    <a:pt x="0" y="0"/>
                  </a:moveTo>
                  <a:lnTo>
                    <a:pt x="7010995" y="0"/>
                  </a:lnTo>
                  <a:lnTo>
                    <a:pt x="701099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57150"/>
              <a:ext cx="701099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10.0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675382" y="6513462"/>
            <a:ext cx="16937236" cy="551558"/>
            <a:chOff x="0" y="0"/>
            <a:chExt cx="22582982" cy="73541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22583012" cy="735457"/>
            </a:xfrm>
            <a:custGeom>
              <a:avLst/>
              <a:gdLst/>
              <a:ahLst/>
              <a:cxnLst/>
              <a:rect r="r" b="b" t="t" l="l"/>
              <a:pathLst>
                <a:path h="735457" w="22583012">
                  <a:moveTo>
                    <a:pt x="0" y="0"/>
                  </a:moveTo>
                  <a:lnTo>
                    <a:pt x="22583012" y="0"/>
                  </a:lnTo>
                  <a:lnTo>
                    <a:pt x="22583012" y="735457"/>
                  </a:lnTo>
                  <a:lnTo>
                    <a:pt x="0" y="735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865734" y="6637139"/>
            <a:ext cx="5265092" cy="304205"/>
            <a:chOff x="0" y="0"/>
            <a:chExt cx="7020123" cy="405607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7020123" cy="405607"/>
            </a:xfrm>
            <a:custGeom>
              <a:avLst/>
              <a:gdLst/>
              <a:ahLst/>
              <a:cxnLst/>
              <a:rect r="r" b="b" t="t" l="l"/>
              <a:pathLst>
                <a:path h="405607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57150"/>
              <a:ext cx="7020123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6520755" y="6637139"/>
            <a:ext cx="5253484" cy="304205"/>
            <a:chOff x="0" y="0"/>
            <a:chExt cx="7004645" cy="405607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7004645" cy="405607"/>
            </a:xfrm>
            <a:custGeom>
              <a:avLst/>
              <a:gdLst/>
              <a:ahLst/>
              <a:cxnLst/>
              <a:rect r="r" b="b" t="t" l="l"/>
              <a:pathLst>
                <a:path h="405607" w="7004645">
                  <a:moveTo>
                    <a:pt x="0" y="0"/>
                  </a:moveTo>
                  <a:lnTo>
                    <a:pt x="7004645" y="0"/>
                  </a:lnTo>
                  <a:lnTo>
                    <a:pt x="700464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57150"/>
              <a:ext cx="700464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7.9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2164169" y="6637139"/>
            <a:ext cx="5258246" cy="304205"/>
            <a:chOff x="0" y="0"/>
            <a:chExt cx="7010995" cy="40560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7010995" cy="405607"/>
            </a:xfrm>
            <a:custGeom>
              <a:avLst/>
              <a:gdLst/>
              <a:ahLst/>
              <a:cxnLst/>
              <a:rect r="r" b="b" t="t" l="l"/>
              <a:pathLst>
                <a:path h="405607" w="7010995">
                  <a:moveTo>
                    <a:pt x="0" y="0"/>
                  </a:moveTo>
                  <a:lnTo>
                    <a:pt x="7010995" y="0"/>
                  </a:lnTo>
                  <a:lnTo>
                    <a:pt x="701099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57150"/>
              <a:ext cx="701099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8.1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675382" y="7065020"/>
            <a:ext cx="16937236" cy="551558"/>
            <a:chOff x="0" y="0"/>
            <a:chExt cx="22582982" cy="73541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2583012" cy="735457"/>
            </a:xfrm>
            <a:custGeom>
              <a:avLst/>
              <a:gdLst/>
              <a:ahLst/>
              <a:cxnLst/>
              <a:rect r="r" b="b" t="t" l="l"/>
              <a:pathLst>
                <a:path h="735457" w="22583012">
                  <a:moveTo>
                    <a:pt x="0" y="0"/>
                  </a:moveTo>
                  <a:lnTo>
                    <a:pt x="22583012" y="0"/>
                  </a:lnTo>
                  <a:lnTo>
                    <a:pt x="22583012" y="735457"/>
                  </a:lnTo>
                  <a:lnTo>
                    <a:pt x="0" y="73545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865734" y="7188696"/>
            <a:ext cx="5265092" cy="304205"/>
            <a:chOff x="0" y="0"/>
            <a:chExt cx="7020123" cy="405607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7020123" cy="405607"/>
            </a:xfrm>
            <a:custGeom>
              <a:avLst/>
              <a:gdLst/>
              <a:ahLst/>
              <a:cxnLst/>
              <a:rect r="r" b="b" t="t" l="l"/>
              <a:pathLst>
                <a:path h="405607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57150"/>
              <a:ext cx="7020123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6520755" y="7188696"/>
            <a:ext cx="5253484" cy="304205"/>
            <a:chOff x="0" y="0"/>
            <a:chExt cx="7004645" cy="405607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7004645" cy="405607"/>
            </a:xfrm>
            <a:custGeom>
              <a:avLst/>
              <a:gdLst/>
              <a:ahLst/>
              <a:cxnLst/>
              <a:rect r="r" b="b" t="t" l="l"/>
              <a:pathLst>
                <a:path h="405607" w="7004645">
                  <a:moveTo>
                    <a:pt x="0" y="0"/>
                  </a:moveTo>
                  <a:lnTo>
                    <a:pt x="7004645" y="0"/>
                  </a:lnTo>
                  <a:lnTo>
                    <a:pt x="700464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57150"/>
              <a:ext cx="700464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6.7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2164169" y="7188696"/>
            <a:ext cx="5258246" cy="304205"/>
            <a:chOff x="0" y="0"/>
            <a:chExt cx="7010995" cy="405607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7010995" cy="405607"/>
            </a:xfrm>
            <a:custGeom>
              <a:avLst/>
              <a:gdLst/>
              <a:ahLst/>
              <a:cxnLst/>
              <a:rect r="r" b="b" t="t" l="l"/>
              <a:pathLst>
                <a:path h="405607" w="7010995">
                  <a:moveTo>
                    <a:pt x="0" y="0"/>
                  </a:moveTo>
                  <a:lnTo>
                    <a:pt x="7010995" y="0"/>
                  </a:lnTo>
                  <a:lnTo>
                    <a:pt x="701099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57150"/>
              <a:ext cx="701099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6.5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675382" y="7616577"/>
            <a:ext cx="16937236" cy="551558"/>
            <a:chOff x="0" y="0"/>
            <a:chExt cx="22582982" cy="73541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22583012" cy="735457"/>
            </a:xfrm>
            <a:custGeom>
              <a:avLst/>
              <a:gdLst/>
              <a:ahLst/>
              <a:cxnLst/>
              <a:rect r="r" b="b" t="t" l="l"/>
              <a:pathLst>
                <a:path h="735457" w="22583012">
                  <a:moveTo>
                    <a:pt x="0" y="0"/>
                  </a:moveTo>
                  <a:lnTo>
                    <a:pt x="22583012" y="0"/>
                  </a:lnTo>
                  <a:lnTo>
                    <a:pt x="22583012" y="735457"/>
                  </a:lnTo>
                  <a:lnTo>
                    <a:pt x="0" y="735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91" id="91"/>
          <p:cNvGrpSpPr/>
          <p:nvPr/>
        </p:nvGrpSpPr>
        <p:grpSpPr>
          <a:xfrm rot="0">
            <a:off x="865734" y="7740254"/>
            <a:ext cx="5265092" cy="304205"/>
            <a:chOff x="0" y="0"/>
            <a:chExt cx="7020123" cy="405607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7020123" cy="405607"/>
            </a:xfrm>
            <a:custGeom>
              <a:avLst/>
              <a:gdLst/>
              <a:ahLst/>
              <a:cxnLst/>
              <a:rect r="r" b="b" t="t" l="l"/>
              <a:pathLst>
                <a:path h="405607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57150"/>
              <a:ext cx="7020123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7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6520755" y="7740254"/>
            <a:ext cx="5253484" cy="304205"/>
            <a:chOff x="0" y="0"/>
            <a:chExt cx="7004645" cy="405607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7004645" cy="405607"/>
            </a:xfrm>
            <a:custGeom>
              <a:avLst/>
              <a:gdLst/>
              <a:ahLst/>
              <a:cxnLst/>
              <a:rect r="r" b="b" t="t" l="l"/>
              <a:pathLst>
                <a:path h="405607" w="7004645">
                  <a:moveTo>
                    <a:pt x="0" y="0"/>
                  </a:moveTo>
                  <a:lnTo>
                    <a:pt x="7004645" y="0"/>
                  </a:lnTo>
                  <a:lnTo>
                    <a:pt x="700464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57150"/>
              <a:ext cx="700464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5.8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12164169" y="7740254"/>
            <a:ext cx="5258246" cy="304205"/>
            <a:chOff x="0" y="0"/>
            <a:chExt cx="7010995" cy="405607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7010995" cy="405607"/>
            </a:xfrm>
            <a:custGeom>
              <a:avLst/>
              <a:gdLst/>
              <a:ahLst/>
              <a:cxnLst/>
              <a:rect r="r" b="b" t="t" l="l"/>
              <a:pathLst>
                <a:path h="405607" w="7010995">
                  <a:moveTo>
                    <a:pt x="0" y="0"/>
                  </a:moveTo>
                  <a:lnTo>
                    <a:pt x="7010995" y="0"/>
                  </a:lnTo>
                  <a:lnTo>
                    <a:pt x="701099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57150"/>
              <a:ext cx="701099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6.0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675382" y="8168134"/>
            <a:ext cx="16937236" cy="551558"/>
            <a:chOff x="0" y="0"/>
            <a:chExt cx="22582982" cy="73541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22583012" cy="735457"/>
            </a:xfrm>
            <a:custGeom>
              <a:avLst/>
              <a:gdLst/>
              <a:ahLst/>
              <a:cxnLst/>
              <a:rect r="r" b="b" t="t" l="l"/>
              <a:pathLst>
                <a:path h="735457" w="22583012">
                  <a:moveTo>
                    <a:pt x="0" y="0"/>
                  </a:moveTo>
                  <a:lnTo>
                    <a:pt x="22583012" y="0"/>
                  </a:lnTo>
                  <a:lnTo>
                    <a:pt x="22583012" y="735457"/>
                  </a:lnTo>
                  <a:lnTo>
                    <a:pt x="0" y="73545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102" id="102"/>
          <p:cNvGrpSpPr/>
          <p:nvPr/>
        </p:nvGrpSpPr>
        <p:grpSpPr>
          <a:xfrm rot="0">
            <a:off x="865734" y="8291810"/>
            <a:ext cx="5265092" cy="304205"/>
            <a:chOff x="0" y="0"/>
            <a:chExt cx="7020123" cy="405607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7020123" cy="405607"/>
            </a:xfrm>
            <a:custGeom>
              <a:avLst/>
              <a:gdLst/>
              <a:ahLst/>
              <a:cxnLst/>
              <a:rect r="r" b="b" t="t" l="l"/>
              <a:pathLst>
                <a:path h="405607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4" id="104"/>
            <p:cNvSpPr txBox="true"/>
            <p:nvPr/>
          </p:nvSpPr>
          <p:spPr>
            <a:xfrm>
              <a:off x="0" y="-57150"/>
              <a:ext cx="7020123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8</a:t>
              </a:r>
            </a:p>
          </p:txBody>
        </p:sp>
      </p:grpSp>
      <p:grpSp>
        <p:nvGrpSpPr>
          <p:cNvPr name="Group 105" id="105"/>
          <p:cNvGrpSpPr/>
          <p:nvPr/>
        </p:nvGrpSpPr>
        <p:grpSpPr>
          <a:xfrm rot="0">
            <a:off x="6520755" y="8291810"/>
            <a:ext cx="5253484" cy="304205"/>
            <a:chOff x="0" y="0"/>
            <a:chExt cx="7004645" cy="405607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0" y="0"/>
              <a:ext cx="7004645" cy="405607"/>
            </a:xfrm>
            <a:custGeom>
              <a:avLst/>
              <a:gdLst/>
              <a:ahLst/>
              <a:cxnLst/>
              <a:rect r="r" b="b" t="t" l="l"/>
              <a:pathLst>
                <a:path h="405607" w="7004645">
                  <a:moveTo>
                    <a:pt x="0" y="0"/>
                  </a:moveTo>
                  <a:lnTo>
                    <a:pt x="7004645" y="0"/>
                  </a:lnTo>
                  <a:lnTo>
                    <a:pt x="700464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7" id="107"/>
            <p:cNvSpPr txBox="true"/>
            <p:nvPr/>
          </p:nvSpPr>
          <p:spPr>
            <a:xfrm>
              <a:off x="0" y="-57150"/>
              <a:ext cx="700464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5.1</a:t>
              </a:r>
            </a:p>
          </p:txBody>
        </p:sp>
      </p:grpSp>
      <p:grpSp>
        <p:nvGrpSpPr>
          <p:cNvPr name="Group 108" id="108"/>
          <p:cNvGrpSpPr/>
          <p:nvPr/>
        </p:nvGrpSpPr>
        <p:grpSpPr>
          <a:xfrm rot="0">
            <a:off x="12164169" y="8291810"/>
            <a:ext cx="5258246" cy="304205"/>
            <a:chOff x="0" y="0"/>
            <a:chExt cx="7010995" cy="405607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7010995" cy="405607"/>
            </a:xfrm>
            <a:custGeom>
              <a:avLst/>
              <a:gdLst/>
              <a:ahLst/>
              <a:cxnLst/>
              <a:rect r="r" b="b" t="t" l="l"/>
              <a:pathLst>
                <a:path h="405607" w="7010995">
                  <a:moveTo>
                    <a:pt x="0" y="0"/>
                  </a:moveTo>
                  <a:lnTo>
                    <a:pt x="7010995" y="0"/>
                  </a:lnTo>
                  <a:lnTo>
                    <a:pt x="701099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0" id="110"/>
            <p:cNvSpPr txBox="true"/>
            <p:nvPr/>
          </p:nvSpPr>
          <p:spPr>
            <a:xfrm>
              <a:off x="0" y="-57150"/>
              <a:ext cx="701099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5.2</a:t>
              </a:r>
            </a:p>
          </p:txBody>
        </p:sp>
      </p:grpSp>
      <p:grpSp>
        <p:nvGrpSpPr>
          <p:cNvPr name="Group 111" id="111"/>
          <p:cNvGrpSpPr/>
          <p:nvPr/>
        </p:nvGrpSpPr>
        <p:grpSpPr>
          <a:xfrm rot="0">
            <a:off x="675382" y="8719691"/>
            <a:ext cx="16937236" cy="551558"/>
            <a:chOff x="0" y="0"/>
            <a:chExt cx="22582982" cy="735410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22583012" cy="735457"/>
            </a:xfrm>
            <a:custGeom>
              <a:avLst/>
              <a:gdLst/>
              <a:ahLst/>
              <a:cxnLst/>
              <a:rect r="r" b="b" t="t" l="l"/>
              <a:pathLst>
                <a:path h="735457" w="22583012">
                  <a:moveTo>
                    <a:pt x="0" y="0"/>
                  </a:moveTo>
                  <a:lnTo>
                    <a:pt x="22583012" y="0"/>
                  </a:lnTo>
                  <a:lnTo>
                    <a:pt x="22583012" y="735457"/>
                  </a:lnTo>
                  <a:lnTo>
                    <a:pt x="0" y="735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3" id="113"/>
          <p:cNvGrpSpPr/>
          <p:nvPr/>
        </p:nvGrpSpPr>
        <p:grpSpPr>
          <a:xfrm rot="0">
            <a:off x="865734" y="8843367"/>
            <a:ext cx="5265092" cy="304205"/>
            <a:chOff x="0" y="0"/>
            <a:chExt cx="7020123" cy="405607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7020123" cy="405607"/>
            </a:xfrm>
            <a:custGeom>
              <a:avLst/>
              <a:gdLst/>
              <a:ahLst/>
              <a:cxnLst/>
              <a:rect r="r" b="b" t="t" l="l"/>
              <a:pathLst>
                <a:path h="405607" w="7020123">
                  <a:moveTo>
                    <a:pt x="0" y="0"/>
                  </a:moveTo>
                  <a:lnTo>
                    <a:pt x="7020123" y="0"/>
                  </a:lnTo>
                  <a:lnTo>
                    <a:pt x="7020123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5" id="115"/>
            <p:cNvSpPr txBox="true"/>
            <p:nvPr/>
          </p:nvSpPr>
          <p:spPr>
            <a:xfrm>
              <a:off x="0" y="-57150"/>
              <a:ext cx="7020123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9</a:t>
              </a:r>
            </a:p>
          </p:txBody>
        </p:sp>
      </p:grpSp>
      <p:grpSp>
        <p:nvGrpSpPr>
          <p:cNvPr name="Group 116" id="116"/>
          <p:cNvGrpSpPr/>
          <p:nvPr/>
        </p:nvGrpSpPr>
        <p:grpSpPr>
          <a:xfrm rot="0">
            <a:off x="6520755" y="8843367"/>
            <a:ext cx="5253484" cy="304205"/>
            <a:chOff x="0" y="0"/>
            <a:chExt cx="7004645" cy="405607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7004645" cy="405607"/>
            </a:xfrm>
            <a:custGeom>
              <a:avLst/>
              <a:gdLst/>
              <a:ahLst/>
              <a:cxnLst/>
              <a:rect r="r" b="b" t="t" l="l"/>
              <a:pathLst>
                <a:path h="405607" w="7004645">
                  <a:moveTo>
                    <a:pt x="0" y="0"/>
                  </a:moveTo>
                  <a:lnTo>
                    <a:pt x="7004645" y="0"/>
                  </a:lnTo>
                  <a:lnTo>
                    <a:pt x="700464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8" id="118"/>
            <p:cNvSpPr txBox="true"/>
            <p:nvPr/>
          </p:nvSpPr>
          <p:spPr>
            <a:xfrm>
              <a:off x="0" y="-57150"/>
              <a:ext cx="700464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4.6</a:t>
              </a:r>
            </a:p>
          </p:txBody>
        </p:sp>
      </p:grpSp>
      <p:grpSp>
        <p:nvGrpSpPr>
          <p:cNvPr name="Group 119" id="119"/>
          <p:cNvGrpSpPr/>
          <p:nvPr/>
        </p:nvGrpSpPr>
        <p:grpSpPr>
          <a:xfrm rot="0">
            <a:off x="12164169" y="8843367"/>
            <a:ext cx="5258246" cy="304205"/>
            <a:chOff x="0" y="0"/>
            <a:chExt cx="7010995" cy="405607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7010995" cy="405607"/>
            </a:xfrm>
            <a:custGeom>
              <a:avLst/>
              <a:gdLst/>
              <a:ahLst/>
              <a:cxnLst/>
              <a:rect r="r" b="b" t="t" l="l"/>
              <a:pathLst>
                <a:path h="405607" w="7010995">
                  <a:moveTo>
                    <a:pt x="0" y="0"/>
                  </a:moveTo>
                  <a:lnTo>
                    <a:pt x="7010995" y="0"/>
                  </a:lnTo>
                  <a:lnTo>
                    <a:pt x="7010995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1" id="121"/>
            <p:cNvSpPr txBox="true"/>
            <p:nvPr/>
          </p:nvSpPr>
          <p:spPr>
            <a:xfrm>
              <a:off x="0" y="-57150"/>
              <a:ext cx="7010995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4.7</a:t>
              </a:r>
            </a:p>
          </p:txBody>
        </p:sp>
      </p:grpSp>
      <p:grpSp>
        <p:nvGrpSpPr>
          <p:cNvPr name="Group 122" id="122"/>
          <p:cNvGrpSpPr/>
          <p:nvPr/>
        </p:nvGrpSpPr>
        <p:grpSpPr>
          <a:xfrm rot="0">
            <a:off x="665857" y="9494788"/>
            <a:ext cx="16956286" cy="304205"/>
            <a:chOff x="0" y="0"/>
            <a:chExt cx="22608382" cy="405607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22608381" cy="405607"/>
            </a:xfrm>
            <a:custGeom>
              <a:avLst/>
              <a:gdLst/>
              <a:ahLst/>
              <a:cxnLst/>
              <a:rect r="r" b="b" t="t" l="l"/>
              <a:pathLst>
                <a:path h="405607" w="22608381">
                  <a:moveTo>
                    <a:pt x="0" y="0"/>
                  </a:moveTo>
                  <a:lnTo>
                    <a:pt x="22608381" y="0"/>
                  </a:lnTo>
                  <a:lnTo>
                    <a:pt x="22608381" y="405607"/>
                  </a:lnTo>
                  <a:lnTo>
                    <a:pt x="0" y="4056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4" id="124"/>
            <p:cNvSpPr txBox="true"/>
            <p:nvPr/>
          </p:nvSpPr>
          <p:spPr>
            <a:xfrm>
              <a:off x="0" y="-57150"/>
              <a:ext cx="22608382" cy="4627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74"/>
                </a:lnSpc>
              </a:pPr>
              <a:r>
                <a:rPr lang="en-US" sz="1437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Digit 1 dominates as predicted; subsequent digits decline steadily.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47155" y="2060079"/>
            <a:ext cx="9335691" cy="1760041"/>
            <a:chOff x="0" y="0"/>
            <a:chExt cx="12447588" cy="23467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447588" cy="23657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Statistical Validation Insights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7155" y="4268838"/>
            <a:ext cx="673150" cy="673150"/>
            <a:chOff x="0" y="0"/>
            <a:chExt cx="897533" cy="8975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019449" y="4371677"/>
            <a:ext cx="3508622" cy="439936"/>
            <a:chOff x="0" y="0"/>
            <a:chExt cx="4678163" cy="5865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78163" cy="586582"/>
            </a:xfrm>
            <a:custGeom>
              <a:avLst/>
              <a:gdLst/>
              <a:ahLst/>
              <a:cxnLst/>
              <a:rect r="r" b="b" t="t" l="l"/>
              <a:pathLst>
                <a:path h="586582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4678163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Chi-Square Test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19449" y="4991100"/>
            <a:ext cx="3508622" cy="957560"/>
            <a:chOff x="0" y="0"/>
            <a:chExt cx="4678163" cy="12767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78163" cy="1276747"/>
            </a:xfrm>
            <a:custGeom>
              <a:avLst/>
              <a:gdLst/>
              <a:ahLst/>
              <a:cxnLst/>
              <a:rect r="r" b="b" t="t" l="l"/>
              <a:pathLst>
                <a:path h="1276747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4678163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Measures deviation from expected digit distribution.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902078" y="4268838"/>
            <a:ext cx="673150" cy="673150"/>
            <a:chOff x="0" y="0"/>
            <a:chExt cx="897533" cy="8975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74371" y="4371677"/>
            <a:ext cx="3508622" cy="439936"/>
            <a:chOff x="0" y="0"/>
            <a:chExt cx="4678163" cy="5865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78163" cy="586582"/>
            </a:xfrm>
            <a:custGeom>
              <a:avLst/>
              <a:gdLst/>
              <a:ahLst/>
              <a:cxnLst/>
              <a:rect r="r" b="b" t="t" l="l"/>
              <a:pathLst>
                <a:path h="586582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678163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Results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74371" y="4991100"/>
            <a:ext cx="3508622" cy="1436340"/>
            <a:chOff x="0" y="0"/>
            <a:chExt cx="4678163" cy="19151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678163" cy="1915120"/>
            </a:xfrm>
            <a:custGeom>
              <a:avLst/>
              <a:gdLst/>
              <a:ahLst/>
              <a:cxnLst/>
              <a:rect r="r" b="b" t="t" l="l"/>
              <a:pathLst>
                <a:path h="1915120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4678163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High conformity observed with Benford’s Law in dataset.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7155" y="7025879"/>
            <a:ext cx="673150" cy="673150"/>
            <a:chOff x="0" y="0"/>
            <a:chExt cx="897533" cy="8975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019449" y="7128719"/>
            <a:ext cx="3520231" cy="439936"/>
            <a:chOff x="0" y="0"/>
            <a:chExt cx="4693642" cy="58658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Minor Variations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019449" y="7748141"/>
            <a:ext cx="8363396" cy="478780"/>
            <a:chOff x="0" y="0"/>
            <a:chExt cx="11151195" cy="63837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151195" cy="638373"/>
            </a:xfrm>
            <a:custGeom>
              <a:avLst/>
              <a:gdLst/>
              <a:ahLst/>
              <a:cxnLst/>
              <a:rect r="r" b="b" t="t" l="l"/>
              <a:pathLst>
                <a:path h="638373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1115119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Attributed to data scale and rounding approximations.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7155" y="2137172"/>
            <a:ext cx="9789319" cy="880021"/>
            <a:chOff x="0" y="0"/>
            <a:chExt cx="13052425" cy="1173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52425" cy="1173362"/>
            </a:xfrm>
            <a:custGeom>
              <a:avLst/>
              <a:gdLst/>
              <a:ahLst/>
              <a:cxnLst/>
              <a:rect r="r" b="b" t="t" l="l"/>
              <a:pathLst>
                <a:path h="1173362" w="13052425">
                  <a:moveTo>
                    <a:pt x="0" y="0"/>
                  </a:moveTo>
                  <a:lnTo>
                    <a:pt x="13052425" y="0"/>
                  </a:lnTo>
                  <a:lnTo>
                    <a:pt x="13052425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3052425" cy="1192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Conclusions on Benford’s Law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58231" y="5094237"/>
            <a:ext cx="3520231" cy="439936"/>
            <a:chOff x="0" y="0"/>
            <a:chExt cx="4693642" cy="5865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Dataset Compliance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7155" y="5713660"/>
            <a:ext cx="5231309" cy="957560"/>
            <a:chOff x="0" y="0"/>
            <a:chExt cx="6975078" cy="12767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75078" cy="1276747"/>
            </a:xfrm>
            <a:custGeom>
              <a:avLst/>
              <a:gdLst/>
              <a:ahLst/>
              <a:cxnLst/>
              <a:rect r="r" b="b" t="t" l="l"/>
              <a:pathLst>
                <a:path h="1276747" w="6975078">
                  <a:moveTo>
                    <a:pt x="0" y="0"/>
                  </a:moveTo>
                  <a:lnTo>
                    <a:pt x="6975078" y="0"/>
                  </a:lnTo>
                  <a:lnTo>
                    <a:pt x="6975078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6975078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Crude oil data strongly follows Benford’s distribution pattern.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876901" y="3615630"/>
            <a:ext cx="4534198" cy="4534197"/>
          </a:xfrm>
          <a:custGeom>
            <a:avLst/>
            <a:gdLst/>
            <a:ahLst/>
            <a:cxnLst/>
            <a:rect r="r" b="b" t="t" l="l"/>
            <a:pathLst>
              <a:path h="4534197" w="4534198">
                <a:moveTo>
                  <a:pt x="0" y="0"/>
                </a:moveTo>
                <a:lnTo>
                  <a:pt x="4534198" y="0"/>
                </a:lnTo>
                <a:lnTo>
                  <a:pt x="4534198" y="4534197"/>
                </a:lnTo>
                <a:lnTo>
                  <a:pt x="0" y="453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587877" y="5508724"/>
            <a:ext cx="748010" cy="748010"/>
            <a:chOff x="0" y="0"/>
            <a:chExt cx="997347" cy="9973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498729"/>
                  </a:moveTo>
                  <a:cubicBezTo>
                    <a:pt x="0" y="223266"/>
                    <a:pt x="223266" y="0"/>
                    <a:pt x="498729" y="0"/>
                  </a:cubicBezTo>
                  <a:cubicBezTo>
                    <a:pt x="774192" y="0"/>
                    <a:pt x="997331" y="223266"/>
                    <a:pt x="997331" y="498729"/>
                  </a:cubicBezTo>
                  <a:cubicBezTo>
                    <a:pt x="997331" y="774192"/>
                    <a:pt x="774065" y="997331"/>
                    <a:pt x="498729" y="997331"/>
                  </a:cubicBezTo>
                  <a:cubicBezTo>
                    <a:pt x="223393" y="997331"/>
                    <a:pt x="0" y="774065"/>
                    <a:pt x="0" y="49872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793558" y="5672286"/>
            <a:ext cx="336500" cy="420737"/>
            <a:chOff x="0" y="0"/>
            <a:chExt cx="448667" cy="5609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8667" cy="560983"/>
            </a:xfrm>
            <a:custGeom>
              <a:avLst/>
              <a:gdLst/>
              <a:ahLst/>
              <a:cxnLst/>
              <a:rect r="r" b="b" t="t" l="l"/>
              <a:pathLst>
                <a:path h="560983" w="448667">
                  <a:moveTo>
                    <a:pt x="0" y="0"/>
                  </a:moveTo>
                  <a:lnTo>
                    <a:pt x="448667" y="0"/>
                  </a:lnTo>
                  <a:lnTo>
                    <a:pt x="448667" y="560983"/>
                  </a:lnTo>
                  <a:lnTo>
                    <a:pt x="0" y="560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448667" cy="6467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2625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859816" y="3848398"/>
            <a:ext cx="3520231" cy="439936"/>
            <a:chOff x="0" y="0"/>
            <a:chExt cx="4693642" cy="5865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Practical Use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859816" y="4467820"/>
            <a:ext cx="5381030" cy="957560"/>
            <a:chOff x="0" y="0"/>
            <a:chExt cx="7174707" cy="12767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174707" cy="1276747"/>
            </a:xfrm>
            <a:custGeom>
              <a:avLst/>
              <a:gdLst/>
              <a:ahLst/>
              <a:cxnLst/>
              <a:rect r="r" b="b" t="t" l="l"/>
              <a:pathLst>
                <a:path h="1276747" w="7174707">
                  <a:moveTo>
                    <a:pt x="0" y="0"/>
                  </a:moveTo>
                  <a:lnTo>
                    <a:pt x="7174707" y="0"/>
                  </a:lnTo>
                  <a:lnTo>
                    <a:pt x="7174707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7174707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Validates use in data integrity checks and fraud detection.</a:t>
              </a:r>
            </a:p>
          </p:txBody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6876901" y="3615630"/>
            <a:ext cx="4534198" cy="4534197"/>
          </a:xfrm>
          <a:custGeom>
            <a:avLst/>
            <a:gdLst/>
            <a:ahLst/>
            <a:cxnLst/>
            <a:rect r="r" b="b" t="t" l="l"/>
            <a:pathLst>
              <a:path h="4534197" w="4534198">
                <a:moveTo>
                  <a:pt x="0" y="0"/>
                </a:moveTo>
                <a:lnTo>
                  <a:pt x="4534198" y="0"/>
                </a:lnTo>
                <a:lnTo>
                  <a:pt x="4534198" y="4534197"/>
                </a:lnTo>
                <a:lnTo>
                  <a:pt x="0" y="4534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860905" y="3618905"/>
            <a:ext cx="748010" cy="748010"/>
            <a:chOff x="0" y="0"/>
            <a:chExt cx="997347" cy="99734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498729"/>
                  </a:moveTo>
                  <a:cubicBezTo>
                    <a:pt x="0" y="223266"/>
                    <a:pt x="223266" y="0"/>
                    <a:pt x="498729" y="0"/>
                  </a:cubicBezTo>
                  <a:cubicBezTo>
                    <a:pt x="774192" y="0"/>
                    <a:pt x="997331" y="223266"/>
                    <a:pt x="997331" y="498729"/>
                  </a:cubicBezTo>
                  <a:cubicBezTo>
                    <a:pt x="997331" y="774192"/>
                    <a:pt x="774065" y="997331"/>
                    <a:pt x="498729" y="997331"/>
                  </a:cubicBezTo>
                  <a:cubicBezTo>
                    <a:pt x="223393" y="997331"/>
                    <a:pt x="0" y="774065"/>
                    <a:pt x="0" y="49872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066585" y="3782466"/>
            <a:ext cx="336500" cy="420738"/>
            <a:chOff x="0" y="0"/>
            <a:chExt cx="448667" cy="56098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48667" cy="560983"/>
            </a:xfrm>
            <a:custGeom>
              <a:avLst/>
              <a:gdLst/>
              <a:ahLst/>
              <a:cxnLst/>
              <a:rect r="r" b="b" t="t" l="l"/>
              <a:pathLst>
                <a:path h="560983" w="448667">
                  <a:moveTo>
                    <a:pt x="0" y="0"/>
                  </a:moveTo>
                  <a:lnTo>
                    <a:pt x="448667" y="0"/>
                  </a:lnTo>
                  <a:lnTo>
                    <a:pt x="448667" y="560983"/>
                  </a:lnTo>
                  <a:lnTo>
                    <a:pt x="0" y="560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448667" cy="6467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2625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859816" y="6339929"/>
            <a:ext cx="3520231" cy="439936"/>
            <a:chOff x="0" y="0"/>
            <a:chExt cx="4693642" cy="58658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693642" cy="586582"/>
            </a:xfrm>
            <a:custGeom>
              <a:avLst/>
              <a:gdLst/>
              <a:ahLst/>
              <a:cxnLst/>
              <a:rect r="r" b="b" t="t" l="l"/>
              <a:pathLst>
                <a:path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4693642" cy="5961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Industry Relevance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859816" y="6959352"/>
            <a:ext cx="5381030" cy="957560"/>
            <a:chOff x="0" y="0"/>
            <a:chExt cx="7174707" cy="12767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174707" cy="1276747"/>
            </a:xfrm>
            <a:custGeom>
              <a:avLst/>
              <a:gdLst/>
              <a:ahLst/>
              <a:cxnLst/>
              <a:rect r="r" b="b" t="t" l="l"/>
              <a:pathLst>
                <a:path h="1276747" w="7174707">
                  <a:moveTo>
                    <a:pt x="0" y="0"/>
                  </a:moveTo>
                  <a:lnTo>
                    <a:pt x="7174707" y="0"/>
                  </a:lnTo>
                  <a:lnTo>
                    <a:pt x="7174707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0"/>
              <a:ext cx="7174707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Reveals order even in volatile industrial datasets.</a:t>
              </a:r>
            </a:p>
          </p:txBody>
        </p:sp>
      </p:grpSp>
      <p:sp>
        <p:nvSpPr>
          <p:cNvPr name="Freeform 39" id="39" descr="preencoded.png"/>
          <p:cNvSpPr/>
          <p:nvPr/>
        </p:nvSpPr>
        <p:spPr>
          <a:xfrm flipH="false" flipV="false" rot="0">
            <a:off x="6876901" y="3615630"/>
            <a:ext cx="4534198" cy="4534197"/>
          </a:xfrm>
          <a:custGeom>
            <a:avLst/>
            <a:gdLst/>
            <a:ahLst/>
            <a:cxnLst/>
            <a:rect r="r" b="b" t="t" l="l"/>
            <a:pathLst>
              <a:path h="4534197" w="4534198">
                <a:moveTo>
                  <a:pt x="0" y="0"/>
                </a:moveTo>
                <a:lnTo>
                  <a:pt x="4534198" y="0"/>
                </a:lnTo>
                <a:lnTo>
                  <a:pt x="4534198" y="4534197"/>
                </a:lnTo>
                <a:lnTo>
                  <a:pt x="0" y="4534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9860905" y="7398395"/>
            <a:ext cx="748010" cy="748010"/>
            <a:chOff x="0" y="0"/>
            <a:chExt cx="997347" cy="99734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498729"/>
                  </a:moveTo>
                  <a:cubicBezTo>
                    <a:pt x="0" y="223266"/>
                    <a:pt x="223266" y="0"/>
                    <a:pt x="498729" y="0"/>
                  </a:cubicBezTo>
                  <a:cubicBezTo>
                    <a:pt x="774192" y="0"/>
                    <a:pt x="997331" y="223266"/>
                    <a:pt x="997331" y="498729"/>
                  </a:cubicBezTo>
                  <a:cubicBezTo>
                    <a:pt x="997331" y="774192"/>
                    <a:pt x="774065" y="997331"/>
                    <a:pt x="498729" y="997331"/>
                  </a:cubicBezTo>
                  <a:cubicBezTo>
                    <a:pt x="223393" y="997331"/>
                    <a:pt x="0" y="774065"/>
                    <a:pt x="0" y="49872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0066585" y="7561958"/>
            <a:ext cx="336500" cy="420737"/>
            <a:chOff x="0" y="0"/>
            <a:chExt cx="448667" cy="56098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48667" cy="560983"/>
            </a:xfrm>
            <a:custGeom>
              <a:avLst/>
              <a:gdLst/>
              <a:ahLst/>
              <a:cxnLst/>
              <a:rect r="r" b="b" t="t" l="l"/>
              <a:pathLst>
                <a:path h="560983" w="448667">
                  <a:moveTo>
                    <a:pt x="0" y="0"/>
                  </a:moveTo>
                  <a:lnTo>
                    <a:pt x="448667" y="0"/>
                  </a:lnTo>
                  <a:lnTo>
                    <a:pt x="448667" y="560983"/>
                  </a:lnTo>
                  <a:lnTo>
                    <a:pt x="0" y="560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448667" cy="6467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2625">
                  <a:solidFill>
                    <a:srgbClr val="D6E5EF"/>
                  </a:solidFill>
                  <a:latin typeface="Lora"/>
                  <a:ea typeface="Lora"/>
                  <a:cs typeface="Lora"/>
                  <a:sym typeface="Lora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0812" y="803225"/>
            <a:ext cx="6862614" cy="857696"/>
            <a:chOff x="0" y="0"/>
            <a:chExt cx="9150152" cy="11435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50152" cy="1143595"/>
            </a:xfrm>
            <a:custGeom>
              <a:avLst/>
              <a:gdLst/>
              <a:ahLst/>
              <a:cxnLst/>
              <a:rect r="r" b="b" t="t" l="l"/>
              <a:pathLst>
                <a:path h="1143595" w="9150152">
                  <a:moveTo>
                    <a:pt x="0" y="0"/>
                  </a:moveTo>
                  <a:lnTo>
                    <a:pt x="9150152" y="0"/>
                  </a:lnTo>
                  <a:lnTo>
                    <a:pt x="9150152" y="1143595"/>
                  </a:lnTo>
                  <a:lnTo>
                    <a:pt x="0" y="1143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150152" cy="11721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Team Contributions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0812" y="2389882"/>
            <a:ext cx="3431232" cy="428923"/>
            <a:chOff x="0" y="0"/>
            <a:chExt cx="4574977" cy="5718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4977" cy="571897"/>
            </a:xfrm>
            <a:custGeom>
              <a:avLst/>
              <a:gdLst/>
              <a:ahLst/>
              <a:cxnLst/>
              <a:rect r="r" b="b" t="t" l="l"/>
              <a:pathLst>
                <a:path h="571897" w="4574977">
                  <a:moveTo>
                    <a:pt x="0" y="0"/>
                  </a:moveTo>
                  <a:lnTo>
                    <a:pt x="4574977" y="0"/>
                  </a:lnTo>
                  <a:lnTo>
                    <a:pt x="4574977" y="571897"/>
                  </a:lnTo>
                  <a:lnTo>
                    <a:pt x="0" y="5718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574977" cy="581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Himanshu Mishra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0812" y="3110359"/>
            <a:ext cx="3527971" cy="2333625"/>
            <a:chOff x="0" y="0"/>
            <a:chExt cx="4703962" cy="3111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03962" cy="3111500"/>
            </a:xfrm>
            <a:custGeom>
              <a:avLst/>
              <a:gdLst/>
              <a:ahLst/>
              <a:cxnLst/>
              <a:rect r="r" b="b" t="t" l="l"/>
              <a:pathLst>
                <a:path h="31115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3111500"/>
                  </a:lnTo>
                  <a:lnTo>
                    <a:pt x="0" y="311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4703962" cy="31972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Took the lead in understanding and applying Benford’s Law to real-world numerical data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0812" y="5545931"/>
            <a:ext cx="3527971" cy="1866900"/>
            <a:chOff x="0" y="0"/>
            <a:chExt cx="4703962" cy="2489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03962" cy="2489200"/>
            </a:xfrm>
            <a:custGeom>
              <a:avLst/>
              <a:gdLst/>
              <a:ahLst/>
              <a:cxnLst/>
              <a:rect r="r" b="b" t="t" l="l"/>
              <a:pathLst>
                <a:path h="24892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2489200"/>
                  </a:lnTo>
                  <a:lnTo>
                    <a:pt x="0" y="248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4703962" cy="257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Performed data digit extraction, wrote custom logic for first-digit isolation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0812" y="7514779"/>
            <a:ext cx="3527971" cy="1866900"/>
            <a:chOff x="0" y="0"/>
            <a:chExt cx="4703962" cy="2489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03962" cy="2489200"/>
            </a:xfrm>
            <a:custGeom>
              <a:avLst/>
              <a:gdLst/>
              <a:ahLst/>
              <a:cxnLst/>
              <a:rect r="r" b="b" t="t" l="l"/>
              <a:pathLst>
                <a:path h="24892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2489200"/>
                  </a:lnTo>
                  <a:lnTo>
                    <a:pt x="0" y="248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4703962" cy="257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Coordinated the overall project workflow and ensured milestone completion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269706" y="2389882"/>
            <a:ext cx="3431232" cy="428923"/>
            <a:chOff x="0" y="0"/>
            <a:chExt cx="4574977" cy="5718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74977" cy="571897"/>
            </a:xfrm>
            <a:custGeom>
              <a:avLst/>
              <a:gdLst/>
              <a:ahLst/>
              <a:cxnLst/>
              <a:rect r="r" b="b" t="t" l="l"/>
              <a:pathLst>
                <a:path h="571897" w="4574977">
                  <a:moveTo>
                    <a:pt x="0" y="0"/>
                  </a:moveTo>
                  <a:lnTo>
                    <a:pt x="4574977" y="0"/>
                  </a:lnTo>
                  <a:lnTo>
                    <a:pt x="4574977" y="571897"/>
                  </a:lnTo>
                  <a:lnTo>
                    <a:pt x="0" y="5718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574977" cy="581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Harsh Patel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269706" y="3110359"/>
            <a:ext cx="3527971" cy="1866900"/>
            <a:chOff x="0" y="0"/>
            <a:chExt cx="4703962" cy="2489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03962" cy="2489200"/>
            </a:xfrm>
            <a:custGeom>
              <a:avLst/>
              <a:gdLst/>
              <a:ahLst/>
              <a:cxnLst/>
              <a:rect r="r" b="b" t="t" l="l"/>
              <a:pathLst>
                <a:path h="24892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2489200"/>
                  </a:lnTo>
                  <a:lnTo>
                    <a:pt x="0" y="248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4703962" cy="257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Responsible for data cleaning and preprocessing of the crude oil dataset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269706" y="5079206"/>
            <a:ext cx="3527971" cy="1400175"/>
            <a:chOff x="0" y="0"/>
            <a:chExt cx="4703962" cy="18669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03962" cy="1866900"/>
            </a:xfrm>
            <a:custGeom>
              <a:avLst/>
              <a:gdLst/>
              <a:ahLst/>
              <a:cxnLst/>
              <a:rect r="r" b="b" t="t" l="l"/>
              <a:pathLst>
                <a:path h="18669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1866900"/>
                  </a:lnTo>
                  <a:lnTo>
                    <a:pt x="0" y="1866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4703962" cy="1952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Ensured consistency in numeric formats across large data entries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69706" y="6581329"/>
            <a:ext cx="3527971" cy="1400175"/>
            <a:chOff x="0" y="0"/>
            <a:chExt cx="4703962" cy="18669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03962" cy="1866900"/>
            </a:xfrm>
            <a:custGeom>
              <a:avLst/>
              <a:gdLst/>
              <a:ahLst/>
              <a:cxnLst/>
              <a:rect r="r" b="b" t="t" l="l"/>
              <a:pathLst>
                <a:path h="18669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1866900"/>
                  </a:lnTo>
                  <a:lnTo>
                    <a:pt x="0" y="1866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4703962" cy="1952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Collaborated on formatting the dataset for digit extraction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518600" y="2389882"/>
            <a:ext cx="3431233" cy="428923"/>
            <a:chOff x="0" y="0"/>
            <a:chExt cx="4574977" cy="57189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574977" cy="571897"/>
            </a:xfrm>
            <a:custGeom>
              <a:avLst/>
              <a:gdLst/>
              <a:ahLst/>
              <a:cxnLst/>
              <a:rect r="r" b="b" t="t" l="l"/>
              <a:pathLst>
                <a:path h="571897" w="4574977">
                  <a:moveTo>
                    <a:pt x="0" y="0"/>
                  </a:moveTo>
                  <a:lnTo>
                    <a:pt x="4574977" y="0"/>
                  </a:lnTo>
                  <a:lnTo>
                    <a:pt x="4574977" y="571897"/>
                  </a:lnTo>
                  <a:lnTo>
                    <a:pt x="0" y="5718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4574977" cy="581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Krish Modi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518600" y="3110359"/>
            <a:ext cx="3527971" cy="1866900"/>
            <a:chOff x="0" y="0"/>
            <a:chExt cx="4703962" cy="24892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03962" cy="2489200"/>
            </a:xfrm>
            <a:custGeom>
              <a:avLst/>
              <a:gdLst/>
              <a:ahLst/>
              <a:cxnLst/>
              <a:rect r="r" b="b" t="t" l="l"/>
              <a:pathLst>
                <a:path h="24892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2489200"/>
                  </a:lnTo>
                  <a:lnTo>
                    <a:pt x="0" y="248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4703962" cy="257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Created all statistical plots: bar graphs for digit distribution and comparison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518600" y="5079206"/>
            <a:ext cx="3527971" cy="1866900"/>
            <a:chOff x="0" y="0"/>
            <a:chExt cx="4703962" cy="24892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03962" cy="2489200"/>
            </a:xfrm>
            <a:custGeom>
              <a:avLst/>
              <a:gdLst/>
              <a:ahLst/>
              <a:cxnLst/>
              <a:rect r="r" b="b" t="t" l="l"/>
              <a:pathLst>
                <a:path h="24892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2489200"/>
                  </a:lnTo>
                  <a:lnTo>
                    <a:pt x="0" y="248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4703962" cy="257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Verified the frequency match against the theoretical Benford curve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518600" y="7048054"/>
            <a:ext cx="3527971" cy="1400175"/>
            <a:chOff x="0" y="0"/>
            <a:chExt cx="4703962" cy="18669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703962" cy="1866900"/>
            </a:xfrm>
            <a:custGeom>
              <a:avLst/>
              <a:gdLst/>
              <a:ahLst/>
              <a:cxnLst/>
              <a:rect r="r" b="b" t="t" l="l"/>
              <a:pathLst>
                <a:path h="18669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1866900"/>
                  </a:lnTo>
                  <a:lnTo>
                    <a:pt x="0" y="1866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4703962" cy="1952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Worked on visual styling and data-labeling of charts for clarity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767495" y="2389882"/>
            <a:ext cx="3431232" cy="428923"/>
            <a:chOff x="0" y="0"/>
            <a:chExt cx="4574977" cy="57189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574977" cy="571897"/>
            </a:xfrm>
            <a:custGeom>
              <a:avLst/>
              <a:gdLst/>
              <a:ahLst/>
              <a:cxnLst/>
              <a:rect r="r" b="b" t="t" l="l"/>
              <a:pathLst>
                <a:path h="571897" w="4574977">
                  <a:moveTo>
                    <a:pt x="0" y="0"/>
                  </a:moveTo>
                  <a:lnTo>
                    <a:pt x="4574977" y="0"/>
                  </a:lnTo>
                  <a:lnTo>
                    <a:pt x="4574977" y="571897"/>
                  </a:lnTo>
                  <a:lnTo>
                    <a:pt x="0" y="5718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"/>
              <a:ext cx="4574977" cy="581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Hirdyansh Kumar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767495" y="3110359"/>
            <a:ext cx="3527971" cy="933450"/>
            <a:chOff x="0" y="0"/>
            <a:chExt cx="4703962" cy="12446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703962" cy="1244600"/>
            </a:xfrm>
            <a:custGeom>
              <a:avLst/>
              <a:gdLst/>
              <a:ahLst/>
              <a:cxnLst/>
              <a:rect r="r" b="b" t="t" l="l"/>
              <a:pathLst>
                <a:path h="12446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85725"/>
              <a:ext cx="4703962" cy="13303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Designed and structured the presentation flow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767495" y="4145756"/>
            <a:ext cx="3527971" cy="933450"/>
            <a:chOff x="0" y="0"/>
            <a:chExt cx="4703962" cy="12446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703962" cy="1244600"/>
            </a:xfrm>
            <a:custGeom>
              <a:avLst/>
              <a:gdLst/>
              <a:ahLst/>
              <a:cxnLst/>
              <a:rect r="r" b="b" t="t" l="l"/>
              <a:pathLst>
                <a:path h="12446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4703962" cy="13303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Wrote clean, audience-friendly slide content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3767495" y="5181154"/>
            <a:ext cx="3527971" cy="1866900"/>
            <a:chOff x="0" y="0"/>
            <a:chExt cx="4703962" cy="24892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703962" cy="2489200"/>
            </a:xfrm>
            <a:custGeom>
              <a:avLst/>
              <a:gdLst/>
              <a:ahLst/>
              <a:cxnLst/>
              <a:rect r="r" b="b" t="t" l="l"/>
              <a:pathLst>
                <a:path h="2489200" w="4703962">
                  <a:moveTo>
                    <a:pt x="0" y="0"/>
                  </a:moveTo>
                  <a:lnTo>
                    <a:pt x="4703962" y="0"/>
                  </a:lnTo>
                  <a:lnTo>
                    <a:pt x="4703962" y="2489200"/>
                  </a:lnTo>
                  <a:lnTo>
                    <a:pt x="0" y="248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85725"/>
              <a:ext cx="4703962" cy="257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39328" indent="-169664" lvl="1">
                <a:lnSpc>
                  <a:spcPts val="3624"/>
                </a:lnSpc>
                <a:buFont typeface="Arial"/>
                <a:buChar char="•"/>
              </a:pPr>
              <a:r>
                <a:rPr lang="en-US" sz="2249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Handled aesthetics, formatting, and documentation for submission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5155" y="3832026"/>
            <a:ext cx="7040612" cy="880021"/>
            <a:chOff x="0" y="0"/>
            <a:chExt cx="9387483" cy="11733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87484" cy="1173362"/>
            </a:xfrm>
            <a:custGeom>
              <a:avLst/>
              <a:gdLst/>
              <a:ahLst/>
              <a:cxnLst/>
              <a:rect r="r" b="b" t="t" l="l"/>
              <a:pathLst>
                <a:path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387483" cy="11924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98AC7"/>
                  </a:solidFill>
                  <a:latin typeface="Lora"/>
                  <a:ea typeface="Lora"/>
                  <a:cs typeface="Lora"/>
                  <a:sym typeface="Lora"/>
                </a:rPr>
                <a:t>Thank You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05155" y="5160764"/>
            <a:ext cx="9335691" cy="478780"/>
            <a:chOff x="0" y="0"/>
            <a:chExt cx="12447588" cy="6383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Thank you for your attention!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05155" y="5976045"/>
            <a:ext cx="9335691" cy="478780"/>
            <a:chOff x="0" y="0"/>
            <a:chExt cx="12447588" cy="6383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47588" cy="638373"/>
            </a:xfrm>
            <a:custGeom>
              <a:avLst/>
              <a:gdLst/>
              <a:ahLst/>
              <a:cxnLst/>
              <a:rect r="r" b="b" t="t" l="l"/>
              <a:pathLst>
                <a:path h="638373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244758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6E5E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We welcome your questions and feedback.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DAGmffid3l4</dc:identifier>
  <dcterms:modified xsi:type="dcterms:W3CDTF">2011-08-01T06:04:30Z</dcterms:modified>
  <cp:revision>1</cp:revision>
</cp:coreProperties>
</file>